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ppt/charts/chart2.xml" ContentType="application/vnd.openxmlformats-officedocument.drawingml.chart+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7"/>
  </p:notesMasterIdLst>
  <p:handoutMasterIdLst>
    <p:handoutMasterId r:id="rId18"/>
  </p:handoutMasterIdLst>
  <p:sldIdLst>
    <p:sldId id="256" r:id="rId2"/>
    <p:sldId id="282" r:id="rId3"/>
    <p:sldId id="257" r:id="rId4"/>
    <p:sldId id="260" r:id="rId5"/>
    <p:sldId id="276" r:id="rId6"/>
    <p:sldId id="265" r:id="rId7"/>
    <p:sldId id="271" r:id="rId8"/>
    <p:sldId id="264" r:id="rId9"/>
    <p:sldId id="267" r:id="rId10"/>
    <p:sldId id="273" r:id="rId11"/>
    <p:sldId id="274" r:id="rId12"/>
    <p:sldId id="278" r:id="rId13"/>
    <p:sldId id="269" r:id="rId14"/>
    <p:sldId id="280" r:id="rId15"/>
    <p:sldId id="285" r:id="rId16"/>
  </p:sldIdLst>
  <p:sldSz cx="9144000" cy="6858000" type="screen4x3"/>
  <p:notesSz cx="6797675" cy="9926638"/>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9028" autoAdjust="0"/>
    <p:restoredTop sz="94374" autoAdjust="0"/>
  </p:normalViewPr>
  <p:slideViewPr>
    <p:cSldViewPr>
      <p:cViewPr varScale="1">
        <p:scale>
          <a:sx n="115" d="100"/>
          <a:sy n="115" d="100"/>
        </p:scale>
        <p:origin x="1764" y="108"/>
      </p:cViewPr>
      <p:guideLst>
        <p:guide orient="horz" pos="2160"/>
        <p:guide pos="2880"/>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bxpan\Dropbox\1.%20Areas\Work%20-%20ODconsultant\2.%20Consult%20Projects\@Virtue%20Consulting\3.%20&#1502;&#1513;&#1512;&#1491;%20&#1492;&#1502;&#1513;&#1508;&#1496;&#1497;&#1501;\analysis\data\&#1502;&#1502;&#1510;&#1488;&#1497;&#1501;%20&#1502;&#1497;&#1500;&#1493;&#1500;&#1497;.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bxpan\Dropbox\1.%20Areas\Work%20-%20ODconsultant\2.%20Consult%20Projects\@Virtue%20Consulting\3.%20&#1502;&#1513;&#1512;&#1491;%20&#1492;&#1502;&#1513;&#1508;&#1496;&#1497;&#1501;\analysis\data\Book1%20-%20&#1506;&#1501;&#1500;&#1488;&#1497;&#1493;&#1491;&#1506;.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e-I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he-IL" dirty="0"/>
              <a:t>הגדרת הטרדה מינית</a:t>
            </a:r>
            <a:endParaRPr lang="en-US" dirty="0"/>
          </a:p>
        </c:rich>
      </c:tx>
      <c:layout>
        <c:manualLayout>
          <c:xMode val="edge"/>
          <c:yMode val="edge"/>
          <c:x val="0.41443354868141491"/>
          <c:y val="0"/>
        </c:manualLayout>
      </c:layout>
      <c:overlay val="0"/>
      <c:spPr>
        <a:noFill/>
        <a:ln>
          <a:noFill/>
        </a:ln>
        <a:effectLst/>
      </c:spPr>
    </c:title>
    <c:autoTitleDeleted val="0"/>
    <c:plotArea>
      <c:layout/>
      <c:barChart>
        <c:barDir val="col"/>
        <c:grouping val="clustered"/>
        <c:varyColors val="0"/>
        <c:ser>
          <c:idx val="0"/>
          <c:order val="0"/>
          <c:tx>
            <c:strRef>
              <c:f>ניתוח!$AE$23</c:f>
              <c:strCache>
                <c:ptCount val="1"/>
                <c:pt idx="0">
                  <c:v>גבר</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he-IL"/>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ניתוח!$AD$24:$AD$31</c:f>
              <c:strCache>
                <c:ptCount val="8"/>
                <c:pt idx="0">
                  <c:v>הטרדה = שיח</c:v>
                </c:pt>
                <c:pt idx="1">
                  <c:v>הטרדה= יותר משיח</c:v>
                </c:pt>
                <c:pt idx="2">
                  <c:v>תגובת מוטרד</c:v>
                </c:pt>
                <c:pt idx="3">
                  <c:v>אגרסיביות המטריד / האקט</c:v>
                </c:pt>
                <c:pt idx="4">
                  <c:v>רצידיביזם המעשה</c:v>
                </c:pt>
                <c:pt idx="5">
                  <c:v>זהות המטריד</c:v>
                </c:pt>
                <c:pt idx="6">
                  <c:v>הטרדה = ציטוט החוק</c:v>
                </c:pt>
                <c:pt idx="7">
                  <c:v>חווייה סובייקטיבית</c:v>
                </c:pt>
              </c:strCache>
            </c:strRef>
          </c:cat>
          <c:val>
            <c:numRef>
              <c:f>ניתוח!$AE$24:$AE$31</c:f>
              <c:numCache>
                <c:formatCode>0%</c:formatCode>
                <c:ptCount val="8"/>
                <c:pt idx="0">
                  <c:v>0.63</c:v>
                </c:pt>
                <c:pt idx="1">
                  <c:v>0.4</c:v>
                </c:pt>
                <c:pt idx="2">
                  <c:v>0.4</c:v>
                </c:pt>
                <c:pt idx="3">
                  <c:v>0.14000000000000001</c:v>
                </c:pt>
                <c:pt idx="4">
                  <c:v>7.0000000000000007E-2</c:v>
                </c:pt>
                <c:pt idx="5">
                  <c:v>0.08</c:v>
                </c:pt>
                <c:pt idx="6">
                  <c:v>0.09</c:v>
                </c:pt>
                <c:pt idx="7">
                  <c:v>0.06</c:v>
                </c:pt>
              </c:numCache>
            </c:numRef>
          </c:val>
          <c:extLst>
            <c:ext xmlns:c16="http://schemas.microsoft.com/office/drawing/2014/chart" uri="{C3380CC4-5D6E-409C-BE32-E72D297353CC}">
              <c16:uniqueId val="{00000000-1C44-472D-8A42-9484020A02DB}"/>
            </c:ext>
          </c:extLst>
        </c:ser>
        <c:ser>
          <c:idx val="1"/>
          <c:order val="1"/>
          <c:tx>
            <c:strRef>
              <c:f>ניתוח!$AF$23</c:f>
              <c:strCache>
                <c:ptCount val="1"/>
                <c:pt idx="0">
                  <c:v>אישה</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he-IL"/>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ניתוח!$AD$24:$AD$31</c:f>
              <c:strCache>
                <c:ptCount val="8"/>
                <c:pt idx="0">
                  <c:v>הטרדה = שיח</c:v>
                </c:pt>
                <c:pt idx="1">
                  <c:v>הטרדה= יותר משיח</c:v>
                </c:pt>
                <c:pt idx="2">
                  <c:v>תגובת מוטרד</c:v>
                </c:pt>
                <c:pt idx="3">
                  <c:v>אגרסיביות המטריד / האקט</c:v>
                </c:pt>
                <c:pt idx="4">
                  <c:v>רצידיביזם המעשה</c:v>
                </c:pt>
                <c:pt idx="5">
                  <c:v>זהות המטריד</c:v>
                </c:pt>
                <c:pt idx="6">
                  <c:v>הטרדה = ציטוט החוק</c:v>
                </c:pt>
                <c:pt idx="7">
                  <c:v>חווייה סובייקטיבית</c:v>
                </c:pt>
              </c:strCache>
            </c:strRef>
          </c:cat>
          <c:val>
            <c:numRef>
              <c:f>ניתוח!$AF$24:$AF$31</c:f>
              <c:numCache>
                <c:formatCode>0%</c:formatCode>
                <c:ptCount val="8"/>
                <c:pt idx="0">
                  <c:v>0.7</c:v>
                </c:pt>
                <c:pt idx="1">
                  <c:v>0.45</c:v>
                </c:pt>
                <c:pt idx="2">
                  <c:v>0.39</c:v>
                </c:pt>
                <c:pt idx="3">
                  <c:v>0.09</c:v>
                </c:pt>
                <c:pt idx="4">
                  <c:v>0.05</c:v>
                </c:pt>
                <c:pt idx="5">
                  <c:v>0.05</c:v>
                </c:pt>
                <c:pt idx="6">
                  <c:v>0.05</c:v>
                </c:pt>
                <c:pt idx="7">
                  <c:v>0.03</c:v>
                </c:pt>
              </c:numCache>
            </c:numRef>
          </c:val>
          <c:extLst>
            <c:ext xmlns:c16="http://schemas.microsoft.com/office/drawing/2014/chart" uri="{C3380CC4-5D6E-409C-BE32-E72D297353CC}">
              <c16:uniqueId val="{00000001-1C44-472D-8A42-9484020A02DB}"/>
            </c:ext>
          </c:extLst>
        </c:ser>
        <c:dLbls>
          <c:dLblPos val="outEnd"/>
          <c:showLegendKey val="0"/>
          <c:showVal val="1"/>
          <c:showCatName val="0"/>
          <c:showSerName val="0"/>
          <c:showPercent val="0"/>
          <c:showBubbleSize val="0"/>
        </c:dLbls>
        <c:gapWidth val="219"/>
        <c:overlap val="-27"/>
        <c:axId val="167857152"/>
        <c:axId val="113369856"/>
      </c:barChart>
      <c:catAx>
        <c:axId val="167857152"/>
        <c:scaling>
          <c:orientation val="maxMin"/>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he-IL"/>
          </a:p>
        </c:txPr>
        <c:crossAx val="113369856"/>
        <c:crosses val="autoZero"/>
        <c:auto val="1"/>
        <c:lblAlgn val="ctr"/>
        <c:lblOffset val="100"/>
        <c:noMultiLvlLbl val="0"/>
      </c:catAx>
      <c:valAx>
        <c:axId val="113369856"/>
        <c:scaling>
          <c:orientation val="minMax"/>
          <c:max val="1"/>
        </c:scaling>
        <c:delete val="0"/>
        <c:axPos val="r"/>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he-IL"/>
          </a:p>
        </c:txPr>
        <c:crossAx val="16785715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he-IL"/>
        </a:p>
      </c:txPr>
    </c:legend>
    <c:plotVisOnly val="1"/>
    <c:dispBlanksAs val="gap"/>
    <c:showDLblsOverMax val="0"/>
  </c:chart>
  <c:spPr>
    <a:solidFill>
      <a:schemeClr val="bg1"/>
    </a:solidFill>
    <a:ln w="9525" cap="flat" cmpd="sng" algn="ctr">
      <a:solidFill>
        <a:schemeClr val="tx1"/>
      </a:solidFill>
      <a:round/>
    </a:ln>
    <a:effectLst/>
  </c:spPr>
  <c:txPr>
    <a:bodyPr/>
    <a:lstStyle/>
    <a:p>
      <a:pPr>
        <a:defRPr/>
      </a:pPr>
      <a:endParaRPr lang="he-IL"/>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e-I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baseline="0">
                <a:solidFill>
                  <a:schemeClr val="tx1">
                    <a:lumMod val="65000"/>
                    <a:lumOff val="35000"/>
                  </a:schemeClr>
                </a:solidFill>
                <a:latin typeface="+mn-lt"/>
                <a:ea typeface="+mn-ea"/>
                <a:cs typeface="+mn-cs"/>
              </a:defRPr>
            </a:pPr>
            <a:r>
              <a:rPr lang="he-IL" dirty="0"/>
              <a:t>זהות המטריד/ה</a:t>
            </a:r>
            <a:endParaRPr lang="en-US" dirty="0"/>
          </a:p>
        </c:rich>
      </c:tx>
      <c:layout/>
      <c:overlay val="0"/>
      <c:spPr>
        <a:noFill/>
        <a:ln>
          <a:noFill/>
        </a:ln>
        <a:effectLst/>
      </c:spPr>
    </c:title>
    <c:autoTitleDeleted val="0"/>
    <c:plotArea>
      <c:layout/>
      <c:pieChart>
        <c:varyColors val="1"/>
        <c:ser>
          <c:idx val="0"/>
          <c:order val="0"/>
          <c:spPr>
            <a:ln>
              <a:solidFill>
                <a:schemeClr val="tx1"/>
              </a:solidFill>
            </a:ln>
          </c:spPr>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solidFill>
                  <a:schemeClr val="tx1"/>
                </a:solidFill>
              </a:ln>
              <a:effectLst>
                <a:outerShdw blurRad="57150" dist="19050" dir="5400000" algn="ctr" rotWithShape="0">
                  <a:srgbClr val="000000">
                    <a:alpha val="63000"/>
                  </a:srgbClr>
                </a:outerShdw>
              </a:effectLst>
              <a:scene3d>
                <a:camera prst="orthographicFront">
                  <a:rot lat="0" lon="0" rev="0"/>
                </a:camera>
                <a:lightRig rig="threePt" dir="tl"/>
              </a:scene3d>
              <a:sp3d prstMaterial="plastic">
                <a:bevelT w="0" h="0"/>
              </a:sp3d>
            </c:spPr>
            <c:extLst>
              <c:ext xmlns:c16="http://schemas.microsoft.com/office/drawing/2014/chart" uri="{C3380CC4-5D6E-409C-BE32-E72D297353CC}">
                <c16:uniqueId val="{00000001-FD80-4C1B-8CB3-6B4E43710BF5}"/>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solidFill>
                  <a:schemeClr val="tx1"/>
                </a:solidFill>
              </a:ln>
              <a:effectLst>
                <a:outerShdw blurRad="57150" dist="19050" dir="5400000" algn="ctr" rotWithShape="0">
                  <a:srgbClr val="000000">
                    <a:alpha val="63000"/>
                  </a:srgbClr>
                </a:outerShdw>
              </a:effectLst>
              <a:scene3d>
                <a:camera prst="orthographicFront">
                  <a:rot lat="0" lon="0" rev="0"/>
                </a:camera>
                <a:lightRig rig="threePt" dir="tl"/>
              </a:scene3d>
              <a:sp3d prstMaterial="plastic">
                <a:bevelT w="0" h="0"/>
              </a:sp3d>
            </c:spPr>
            <c:extLst>
              <c:ext xmlns:c16="http://schemas.microsoft.com/office/drawing/2014/chart" uri="{C3380CC4-5D6E-409C-BE32-E72D297353CC}">
                <c16:uniqueId val="{00000003-FD80-4C1B-8CB3-6B4E43710BF5}"/>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solidFill>
                  <a:schemeClr val="tx1"/>
                </a:solidFill>
              </a:ln>
              <a:effectLst>
                <a:outerShdw blurRad="57150" dist="19050" dir="5400000" algn="ctr" rotWithShape="0">
                  <a:srgbClr val="000000">
                    <a:alpha val="63000"/>
                  </a:srgbClr>
                </a:outerShdw>
              </a:effectLst>
              <a:scene3d>
                <a:camera prst="orthographicFront">
                  <a:rot lat="0" lon="0" rev="0"/>
                </a:camera>
                <a:lightRig rig="threePt" dir="tl"/>
              </a:scene3d>
              <a:sp3d prstMaterial="plastic">
                <a:bevelT w="0" h="0"/>
              </a:sp3d>
            </c:spPr>
            <c:extLst>
              <c:ext xmlns:c16="http://schemas.microsoft.com/office/drawing/2014/chart" uri="{C3380CC4-5D6E-409C-BE32-E72D297353CC}">
                <c16:uniqueId val="{00000005-FD80-4C1B-8CB3-6B4E43710BF5}"/>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solidFill>
                  <a:schemeClr val="tx1"/>
                </a:solidFill>
              </a:ln>
              <a:effectLst>
                <a:outerShdw blurRad="57150" dist="19050" dir="5400000" algn="ctr" rotWithShape="0">
                  <a:srgbClr val="000000">
                    <a:alpha val="63000"/>
                  </a:srgbClr>
                </a:outerShdw>
              </a:effectLst>
              <a:scene3d>
                <a:camera prst="orthographicFront">
                  <a:rot lat="0" lon="0" rev="0"/>
                </a:camera>
                <a:lightRig rig="threePt" dir="tl"/>
              </a:scene3d>
              <a:sp3d prstMaterial="plastic">
                <a:bevelT w="0" h="0"/>
              </a:sp3d>
            </c:spPr>
            <c:extLst>
              <c:ext xmlns:c16="http://schemas.microsoft.com/office/drawing/2014/chart" uri="{C3380CC4-5D6E-409C-BE32-E72D297353CC}">
                <c16:uniqueId val="{00000007-FD80-4C1B-8CB3-6B4E43710BF5}"/>
              </c:ext>
            </c:extLst>
          </c:dPt>
          <c:dPt>
            <c:idx val="4"/>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solidFill>
                  <a:schemeClr val="tx1"/>
                </a:solidFill>
              </a:ln>
              <a:effectLst>
                <a:outerShdw blurRad="57150" dist="19050" dir="5400000" algn="ctr" rotWithShape="0">
                  <a:srgbClr val="000000">
                    <a:alpha val="63000"/>
                  </a:srgbClr>
                </a:outerShdw>
              </a:effectLst>
              <a:scene3d>
                <a:camera prst="orthographicFront">
                  <a:rot lat="0" lon="0" rev="0"/>
                </a:camera>
                <a:lightRig rig="threePt" dir="tl"/>
              </a:scene3d>
              <a:sp3d prstMaterial="plastic">
                <a:bevelT w="0" h="0"/>
              </a:sp3d>
            </c:spPr>
            <c:extLst>
              <c:ext xmlns:c16="http://schemas.microsoft.com/office/drawing/2014/chart" uri="{C3380CC4-5D6E-409C-BE32-E72D297353CC}">
                <c16:uniqueId val="{00000009-FD80-4C1B-8CB3-6B4E43710BF5}"/>
              </c:ext>
            </c:extLst>
          </c:dPt>
          <c:dPt>
            <c:idx val="5"/>
            <c:bubble3D val="0"/>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solidFill>
                  <a:schemeClr val="tx1"/>
                </a:solidFill>
              </a:ln>
              <a:effectLst>
                <a:outerShdw blurRad="57150" dist="19050" dir="5400000" algn="ctr" rotWithShape="0">
                  <a:srgbClr val="000000">
                    <a:alpha val="63000"/>
                  </a:srgbClr>
                </a:outerShdw>
              </a:effectLst>
              <a:scene3d>
                <a:camera prst="orthographicFront">
                  <a:rot lat="0" lon="0" rev="0"/>
                </a:camera>
                <a:lightRig rig="threePt" dir="tl"/>
              </a:scene3d>
              <a:sp3d prstMaterial="plastic">
                <a:bevelT w="0" h="0"/>
              </a:sp3d>
            </c:spPr>
            <c:extLst>
              <c:ext xmlns:c16="http://schemas.microsoft.com/office/drawing/2014/chart" uri="{C3380CC4-5D6E-409C-BE32-E72D297353CC}">
                <c16:uniqueId val="{0000000B-FD80-4C1B-8CB3-6B4E43710BF5}"/>
              </c:ext>
            </c:extLst>
          </c:dPt>
          <c:dPt>
            <c:idx val="6"/>
            <c:bubble3D val="0"/>
            <c:spPr>
              <a:gradFill rotWithShape="1">
                <a:gsLst>
                  <a:gs pos="0">
                    <a:schemeClr val="accent1">
                      <a:lumMod val="60000"/>
                      <a:satMod val="103000"/>
                      <a:lumMod val="102000"/>
                      <a:tint val="94000"/>
                    </a:schemeClr>
                  </a:gs>
                  <a:gs pos="50000">
                    <a:schemeClr val="accent1">
                      <a:lumMod val="60000"/>
                      <a:satMod val="110000"/>
                      <a:lumMod val="100000"/>
                      <a:shade val="100000"/>
                    </a:schemeClr>
                  </a:gs>
                  <a:gs pos="100000">
                    <a:schemeClr val="accent1">
                      <a:lumMod val="60000"/>
                      <a:lumMod val="99000"/>
                      <a:satMod val="120000"/>
                      <a:shade val="78000"/>
                    </a:schemeClr>
                  </a:gs>
                </a:gsLst>
                <a:lin ang="5400000" scaled="0"/>
              </a:gradFill>
              <a:ln>
                <a:solidFill>
                  <a:schemeClr val="tx1"/>
                </a:solidFill>
              </a:ln>
              <a:effectLst>
                <a:outerShdw blurRad="57150" dist="19050" dir="5400000" algn="ctr" rotWithShape="0">
                  <a:srgbClr val="000000">
                    <a:alpha val="63000"/>
                  </a:srgbClr>
                </a:outerShdw>
              </a:effectLst>
              <a:scene3d>
                <a:camera prst="orthographicFront">
                  <a:rot lat="0" lon="0" rev="0"/>
                </a:camera>
                <a:lightRig rig="threePt" dir="tl"/>
              </a:scene3d>
              <a:sp3d prstMaterial="plastic">
                <a:bevelT w="0" h="0"/>
              </a:sp3d>
            </c:spPr>
            <c:extLst>
              <c:ext xmlns:c16="http://schemas.microsoft.com/office/drawing/2014/chart" uri="{C3380CC4-5D6E-409C-BE32-E72D297353CC}">
                <c16:uniqueId val="{0000000D-FD80-4C1B-8CB3-6B4E43710BF5}"/>
              </c:ext>
            </c:extLst>
          </c:dPt>
          <c:dLbls>
            <c:dLbl>
              <c:idx val="0"/>
              <c:layout>
                <c:manualLayout>
                  <c:x val="0.1325147616846436"/>
                  <c:y val="6.2485517712508445E-2"/>
                </c:manualLayout>
              </c:layout>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noAutofit/>
                </a:bodyPr>
                <a:lstStyle/>
                <a:p>
                  <a:pPr>
                    <a:defRPr sz="1200" b="0" i="0" u="none" strike="noStrike" kern="1200" baseline="0">
                      <a:solidFill>
                        <a:schemeClr val="dk1">
                          <a:lumMod val="65000"/>
                          <a:lumOff val="35000"/>
                        </a:schemeClr>
                      </a:solidFill>
                      <a:latin typeface="+mn-lt"/>
                      <a:ea typeface="+mn-ea"/>
                      <a:cs typeface="+mn-cs"/>
                    </a:defRPr>
                  </a:pPr>
                  <a:endParaRPr lang="he-IL"/>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c15:spPr>
                  <c15:layout>
                    <c:manualLayout>
                      <c:w val="0.15500940088459778"/>
                      <c:h val="0.18595739872266462"/>
                    </c:manualLayout>
                  </c15:layout>
                </c:ext>
                <c:ext xmlns:c16="http://schemas.microsoft.com/office/drawing/2014/chart" uri="{C3380CC4-5D6E-409C-BE32-E72D297353CC}">
                  <c16:uniqueId val="{00000001-FD80-4C1B-8CB3-6B4E43710BF5}"/>
                </c:ext>
              </c:extLst>
            </c:dLbl>
            <c:dLbl>
              <c:idx val="1"/>
              <c:layout>
                <c:manualLayout>
                  <c:x val="0.17132195556532101"/>
                  <c:y val="-0.14745026128345032"/>
                </c:manualLayout>
              </c:layout>
              <c:spPr>
                <a:solidFill>
                  <a:sysClr val="window" lastClr="FFFFFF"/>
                </a:solidFill>
                <a:ln w="9525" cap="flat" cmpd="sng" algn="ctr">
                  <a:solidFill>
                    <a:sysClr val="windowText" lastClr="000000">
                      <a:lumMod val="25000"/>
                      <a:lumOff val="75000"/>
                    </a:sysClr>
                  </a:solidFill>
                  <a:prstDash val="solid"/>
                  <a:round/>
                  <a:headEnd type="none" w="med" len="med"/>
                  <a:tailEnd type="none" w="med" len="med"/>
                </a:ln>
                <a:effectLst/>
              </c:spPr>
              <c:txPr>
                <a:bodyPr rot="0" spcFirstLastPara="1" vertOverflow="clip" horzOverflow="clip" vert="horz" wrap="square" lIns="36576" tIns="18288" rIns="36576" bIns="18288" anchor="ctr" anchorCtr="1">
                  <a:spAutoFit/>
                </a:bodyPr>
                <a:lstStyle/>
                <a:p>
                  <a:pPr>
                    <a:defRPr sz="1200" b="0" i="0" u="none" strike="noStrike" kern="1200" baseline="0">
                      <a:solidFill>
                        <a:schemeClr val="dk1">
                          <a:lumMod val="65000"/>
                          <a:lumOff val="35000"/>
                        </a:schemeClr>
                      </a:solidFill>
                      <a:latin typeface="+mn-lt"/>
                      <a:ea typeface="+mn-ea"/>
                      <a:cs typeface="+mn-cs"/>
                    </a:defRPr>
                  </a:pPr>
                  <a:endParaRPr lang="he-IL"/>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gd name="adj1" fmla="val -179734"/>
                        <a:gd name="adj2" fmla="val 43219"/>
                        <a:gd name="adj3" fmla="val 16667"/>
                      </a:avLst>
                    </a:prstGeom>
                  </c15:spPr>
                  <c15:layout/>
                </c:ext>
                <c:ext xmlns:c16="http://schemas.microsoft.com/office/drawing/2014/chart" uri="{C3380CC4-5D6E-409C-BE32-E72D297353CC}">
                  <c16:uniqueId val="{00000003-FD80-4C1B-8CB3-6B4E43710BF5}"/>
                </c:ext>
              </c:extLst>
            </c:dLbl>
            <c:dLbl>
              <c:idx val="2"/>
              <c:layout>
                <c:manualLayout>
                  <c:x val="-0.12777777777777777"/>
                  <c:y val="0.10646687697160898"/>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5-FD80-4C1B-8CB3-6B4E43710BF5}"/>
                </c:ext>
              </c:extLst>
            </c:dLbl>
            <c:dLbl>
              <c:idx val="3"/>
              <c:layout>
                <c:manualLayout>
                  <c:x val="-9.677204741427009E-2"/>
                  <c:y val="5.7596872535173212E-2"/>
                </c:manualLayout>
              </c:layout>
              <c:dLblPos val="bestFi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FD80-4C1B-8CB3-6B4E43710BF5}"/>
                </c:ext>
              </c:extLst>
            </c:dLbl>
            <c:dLbl>
              <c:idx val="4"/>
              <c:layout>
                <c:manualLayout>
                  <c:x val="-0.1314814572851056"/>
                  <c:y val="1.6968779396041613E-2"/>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9-FD80-4C1B-8CB3-6B4E43710BF5}"/>
                </c:ext>
              </c:extLst>
            </c:dLbl>
            <c:dLbl>
              <c:idx val="5"/>
              <c:layout>
                <c:manualLayout>
                  <c:x val="-8.3701871297343369E-2"/>
                  <c:y val="-5.4170916829586954E-2"/>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B-FD80-4C1B-8CB3-6B4E43710BF5}"/>
                </c:ext>
              </c:extLst>
            </c:dLbl>
            <c:dLbl>
              <c:idx val="6"/>
              <c:layout>
                <c:manualLayout>
                  <c:x val="0.22592592592592592"/>
                  <c:y val="0"/>
                </c:manualLayout>
              </c:layout>
              <c:spPr>
                <a:solidFill>
                  <a:sysClr val="window" lastClr="FFFFFF"/>
                </a:solidFill>
                <a:ln w="9525" cap="flat" cmpd="sng" algn="ctr">
                  <a:solidFill>
                    <a:sysClr val="windowText" lastClr="000000">
                      <a:lumMod val="25000"/>
                      <a:lumOff val="75000"/>
                    </a:sysClr>
                  </a:solidFill>
                  <a:prstDash val="solid"/>
                  <a:round/>
                  <a:headEnd type="none" w="med" len="med"/>
                  <a:tailEnd type="none" w="med" len="med"/>
                </a:ln>
                <a:effectLst/>
              </c:spPr>
              <c:txPr>
                <a:bodyPr rot="0" spcFirstLastPara="1" vertOverflow="clip" horzOverflow="clip" vert="horz" wrap="square" lIns="36576" tIns="18288" rIns="36576" bIns="18288" anchor="ctr" anchorCtr="1">
                  <a:spAutoFit/>
                </a:bodyPr>
                <a:lstStyle/>
                <a:p>
                  <a:pPr>
                    <a:defRPr sz="1200" b="0" i="0" u="none" strike="noStrike" kern="1200" baseline="0">
                      <a:solidFill>
                        <a:schemeClr val="dk1">
                          <a:lumMod val="65000"/>
                          <a:lumOff val="35000"/>
                        </a:schemeClr>
                      </a:solidFill>
                      <a:latin typeface="+mn-lt"/>
                      <a:ea typeface="+mn-ea"/>
                      <a:cs typeface="+mn-cs"/>
                    </a:defRPr>
                  </a:pPr>
                  <a:endParaRPr lang="he-IL"/>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gd name="adj1" fmla="val -201969"/>
                        <a:gd name="adj2" fmla="val 128969"/>
                        <a:gd name="adj3" fmla="val 16667"/>
                      </a:avLst>
                    </a:prstGeom>
                  </c15:spPr>
                  <c15:layout/>
                </c:ext>
                <c:ext xmlns:c16="http://schemas.microsoft.com/office/drawing/2014/chart" uri="{C3380CC4-5D6E-409C-BE32-E72D297353CC}">
                  <c16:uniqueId val="{0000000D-FD80-4C1B-8CB3-6B4E43710BF5}"/>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1200" b="0" i="0" u="none" strike="noStrike" kern="1200" baseline="0">
                    <a:solidFill>
                      <a:schemeClr val="dk1">
                        <a:lumMod val="65000"/>
                        <a:lumOff val="35000"/>
                      </a:schemeClr>
                    </a:solidFill>
                    <a:latin typeface="+mn-lt"/>
                    <a:ea typeface="+mn-ea"/>
                    <a:cs typeface="+mn-cs"/>
                  </a:defRPr>
                </a:pPr>
                <a:endParaRPr lang="he-IL"/>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oundRectCallout">
                    <a:avLst/>
                  </a:prstGeom>
                </c15:spPr>
              </c:ext>
            </c:extLst>
          </c:dLbls>
          <c:cat>
            <c:strRef>
              <c:f>כללי!$AA$62:$AA$68</c:f>
              <c:strCache>
                <c:ptCount val="7"/>
                <c:pt idx="0">
                  <c:v>אחר</c:v>
                </c:pt>
                <c:pt idx="1">
                  <c:v>עובד ביחידה שלי</c:v>
                </c:pt>
                <c:pt idx="2">
                  <c:v>עובד ביחידה אחרת</c:v>
                </c:pt>
                <c:pt idx="3">
                  <c:v>מנהל ביחידה</c:v>
                </c:pt>
                <c:pt idx="4">
                  <c:v>מנהל בכיר</c:v>
                </c:pt>
                <c:pt idx="5">
                  <c:v>מנהל ישיר</c:v>
                </c:pt>
                <c:pt idx="6">
                  <c:v>ספק או יועץ</c:v>
                </c:pt>
              </c:strCache>
            </c:strRef>
          </c:cat>
          <c:val>
            <c:numRef>
              <c:f>כללי!$AB$62:$AB$68</c:f>
              <c:numCache>
                <c:formatCode>0%</c:formatCode>
                <c:ptCount val="7"/>
                <c:pt idx="0">
                  <c:v>0.35</c:v>
                </c:pt>
                <c:pt idx="1">
                  <c:v>0.25</c:v>
                </c:pt>
                <c:pt idx="2">
                  <c:v>0.16</c:v>
                </c:pt>
                <c:pt idx="3">
                  <c:v>7.0000000000000007E-2</c:v>
                </c:pt>
                <c:pt idx="4">
                  <c:v>7.0000000000000007E-2</c:v>
                </c:pt>
                <c:pt idx="5">
                  <c:v>0.05</c:v>
                </c:pt>
                <c:pt idx="6">
                  <c:v>0.05</c:v>
                </c:pt>
              </c:numCache>
            </c:numRef>
          </c:val>
          <c:extLst>
            <c:ext xmlns:c16="http://schemas.microsoft.com/office/drawing/2014/chart" uri="{C3380CC4-5D6E-409C-BE32-E72D297353CC}">
              <c16:uniqueId val="{0000000E-FD80-4C1B-8CB3-6B4E43710BF5}"/>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1200"/>
      </a:pPr>
      <a:endParaRPr lang="he-IL"/>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52016" y="0"/>
            <a:ext cx="2945659" cy="496332"/>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sz="quarter" idx="1"/>
          </p:nvPr>
        </p:nvSpPr>
        <p:spPr>
          <a:xfrm>
            <a:off x="1574" y="0"/>
            <a:ext cx="2945659" cy="496332"/>
          </a:xfrm>
          <a:prstGeom prst="rect">
            <a:avLst/>
          </a:prstGeom>
        </p:spPr>
        <p:txBody>
          <a:bodyPr vert="horz" lIns="91440" tIns="45720" rIns="91440" bIns="45720" rtlCol="1"/>
          <a:lstStyle>
            <a:lvl1pPr algn="l">
              <a:defRPr sz="1200"/>
            </a:lvl1pPr>
          </a:lstStyle>
          <a:p>
            <a:fld id="{29737062-A880-44CE-9590-60F96B0AE29E}" type="datetimeFigureOut">
              <a:rPr lang="he-IL" smtClean="0"/>
              <a:t>כ"ב/שבט/תשפ"א</a:t>
            </a:fld>
            <a:endParaRPr lang="he-IL"/>
          </a:p>
        </p:txBody>
      </p:sp>
      <p:sp>
        <p:nvSpPr>
          <p:cNvPr id="4" name="מציין מיקום של כותרת תחתונה 3"/>
          <p:cNvSpPr>
            <a:spLocks noGrp="1"/>
          </p:cNvSpPr>
          <p:nvPr>
            <p:ph type="ftr" sz="quarter" idx="2"/>
          </p:nvPr>
        </p:nvSpPr>
        <p:spPr>
          <a:xfrm>
            <a:off x="3852016" y="9428583"/>
            <a:ext cx="2945659" cy="496332"/>
          </a:xfrm>
          <a:prstGeom prst="rect">
            <a:avLst/>
          </a:prstGeom>
        </p:spPr>
        <p:txBody>
          <a:bodyPr vert="horz" lIns="91440" tIns="45720" rIns="91440" bIns="45720" rtlCol="1" anchor="b"/>
          <a:lstStyle>
            <a:lvl1pPr algn="r">
              <a:defRPr sz="1200"/>
            </a:lvl1pPr>
          </a:lstStyle>
          <a:p>
            <a:endParaRPr lang="he-IL"/>
          </a:p>
        </p:txBody>
      </p:sp>
      <p:sp>
        <p:nvSpPr>
          <p:cNvPr id="5" name="מציין מיקום של מספר שקופית 4"/>
          <p:cNvSpPr>
            <a:spLocks noGrp="1"/>
          </p:cNvSpPr>
          <p:nvPr>
            <p:ph type="sldNum" sz="quarter" idx="3"/>
          </p:nvPr>
        </p:nvSpPr>
        <p:spPr>
          <a:xfrm>
            <a:off x="1574" y="9428583"/>
            <a:ext cx="2945659" cy="496332"/>
          </a:xfrm>
          <a:prstGeom prst="rect">
            <a:avLst/>
          </a:prstGeom>
        </p:spPr>
        <p:txBody>
          <a:bodyPr vert="horz" lIns="91440" tIns="45720" rIns="91440" bIns="45720" rtlCol="1" anchor="b"/>
          <a:lstStyle>
            <a:lvl1pPr algn="l">
              <a:defRPr sz="1200"/>
            </a:lvl1pPr>
          </a:lstStyle>
          <a:p>
            <a:fld id="{3ECC78A7-86F2-46D5-BAB0-DE37A709E87F}" type="slidenum">
              <a:rPr lang="he-IL" smtClean="0"/>
              <a:t>‹#›</a:t>
            </a:fld>
            <a:endParaRPr lang="he-IL"/>
          </a:p>
        </p:txBody>
      </p:sp>
    </p:spTree>
    <p:extLst>
      <p:ext uri="{BB962C8B-B14F-4D97-AF65-F5344CB8AC3E}">
        <p14:creationId xmlns:p14="http://schemas.microsoft.com/office/powerpoint/2010/main" val="35666929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52016" y="0"/>
            <a:ext cx="2945659" cy="496332"/>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74" y="0"/>
            <a:ext cx="2945659" cy="496332"/>
          </a:xfrm>
          <a:prstGeom prst="rect">
            <a:avLst/>
          </a:prstGeom>
        </p:spPr>
        <p:txBody>
          <a:bodyPr vert="horz" lIns="91440" tIns="45720" rIns="91440" bIns="45720" rtlCol="1"/>
          <a:lstStyle>
            <a:lvl1pPr algn="l">
              <a:defRPr sz="1200"/>
            </a:lvl1pPr>
          </a:lstStyle>
          <a:p>
            <a:fld id="{7A6C604A-F2E8-4B05-B7F4-205D967DD8BD}" type="datetimeFigureOut">
              <a:rPr lang="he-IL" smtClean="0"/>
              <a:t>כ"ב/שבט/תשפ"א</a:t>
            </a:fld>
            <a:endParaRPr lang="he-IL"/>
          </a:p>
        </p:txBody>
      </p:sp>
      <p:sp>
        <p:nvSpPr>
          <p:cNvPr id="4" name="מציין מיקום של תמונת שקופית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79768" y="4715153"/>
            <a:ext cx="5438140" cy="4466987"/>
          </a:xfrm>
          <a:prstGeom prst="rect">
            <a:avLst/>
          </a:prstGeom>
        </p:spPr>
        <p:txBody>
          <a:bodyPr vert="horz" lIns="91440" tIns="45720" rIns="91440" bIns="45720" rtlCol="1"/>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6" name="מציין מיקום של כותרת תחתונה 5"/>
          <p:cNvSpPr>
            <a:spLocks noGrp="1"/>
          </p:cNvSpPr>
          <p:nvPr>
            <p:ph type="ftr" sz="quarter" idx="4"/>
          </p:nvPr>
        </p:nvSpPr>
        <p:spPr>
          <a:xfrm>
            <a:off x="3852016" y="9428583"/>
            <a:ext cx="2945659" cy="496332"/>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74" y="9428583"/>
            <a:ext cx="2945659" cy="496332"/>
          </a:xfrm>
          <a:prstGeom prst="rect">
            <a:avLst/>
          </a:prstGeom>
        </p:spPr>
        <p:txBody>
          <a:bodyPr vert="horz" lIns="91440" tIns="45720" rIns="91440" bIns="45720" rtlCol="1" anchor="b"/>
          <a:lstStyle>
            <a:lvl1pPr algn="l">
              <a:defRPr sz="1200"/>
            </a:lvl1pPr>
          </a:lstStyle>
          <a:p>
            <a:fld id="{F4726A7B-5C2A-49F4-BFA7-D86485ED62D3}" type="slidenum">
              <a:rPr lang="he-IL" smtClean="0"/>
              <a:t>‹#›</a:t>
            </a:fld>
            <a:endParaRPr lang="he-IL"/>
          </a:p>
        </p:txBody>
      </p:sp>
    </p:spTree>
    <p:extLst>
      <p:ext uri="{BB962C8B-B14F-4D97-AF65-F5344CB8AC3E}">
        <p14:creationId xmlns:p14="http://schemas.microsoft.com/office/powerpoint/2010/main" val="428847482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F4726A7B-5C2A-49F4-BFA7-D86485ED62D3}" type="slidenum">
              <a:rPr lang="he-IL" smtClean="0"/>
              <a:t>4</a:t>
            </a:fld>
            <a:endParaRPr lang="he-IL"/>
          </a:p>
        </p:txBody>
      </p:sp>
    </p:spTree>
    <p:extLst>
      <p:ext uri="{BB962C8B-B14F-4D97-AF65-F5344CB8AC3E}">
        <p14:creationId xmlns:p14="http://schemas.microsoft.com/office/powerpoint/2010/main" val="33814987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F4726A7B-5C2A-49F4-BFA7-D86485ED62D3}" type="slidenum">
              <a:rPr lang="he-IL" smtClean="0"/>
              <a:t>5</a:t>
            </a:fld>
            <a:endParaRPr lang="he-IL"/>
          </a:p>
        </p:txBody>
      </p:sp>
    </p:spTree>
    <p:extLst>
      <p:ext uri="{BB962C8B-B14F-4D97-AF65-F5344CB8AC3E}">
        <p14:creationId xmlns:p14="http://schemas.microsoft.com/office/powerpoint/2010/main" val="33814987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F4726A7B-5C2A-49F4-BFA7-D86485ED62D3}" type="slidenum">
              <a:rPr lang="he-IL" smtClean="0"/>
              <a:t>12</a:t>
            </a:fld>
            <a:endParaRPr lang="he-IL"/>
          </a:p>
        </p:txBody>
      </p:sp>
    </p:spTree>
    <p:extLst>
      <p:ext uri="{BB962C8B-B14F-4D97-AF65-F5344CB8AC3E}">
        <p14:creationId xmlns:p14="http://schemas.microsoft.com/office/powerpoint/2010/main" val="6451690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5"/>
            <a:ext cx="7772400" cy="1470025"/>
          </a:xfrm>
        </p:spPr>
        <p:txBody>
          <a:body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p>
            <a:fld id="{DB2AE5E9-8E1A-47F9-A788-966F0753F47F}" type="datetimeFigureOut">
              <a:rPr lang="he-IL" smtClean="0"/>
              <a:t>כ"ב/שבט/תשפ"א</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D39F4B7C-6225-41C8-9389-CB3800332493}" type="slidenum">
              <a:rPr lang="he-IL" smtClean="0"/>
              <a:t>‹#›</a:t>
            </a:fld>
            <a:endParaRPr lang="he-IL"/>
          </a:p>
        </p:txBody>
      </p:sp>
    </p:spTree>
    <p:extLst>
      <p:ext uri="{BB962C8B-B14F-4D97-AF65-F5344CB8AC3E}">
        <p14:creationId xmlns:p14="http://schemas.microsoft.com/office/powerpoint/2010/main" val="39543375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DB2AE5E9-8E1A-47F9-A788-966F0753F47F}" type="datetimeFigureOut">
              <a:rPr lang="he-IL" smtClean="0"/>
              <a:t>כ"ב/שבט/תשפ"א</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D39F4B7C-6225-41C8-9389-CB3800332493}" type="slidenum">
              <a:rPr lang="he-IL" smtClean="0"/>
              <a:t>‹#›</a:t>
            </a:fld>
            <a:endParaRPr lang="he-IL"/>
          </a:p>
        </p:txBody>
      </p:sp>
    </p:spTree>
    <p:extLst>
      <p:ext uri="{BB962C8B-B14F-4D97-AF65-F5344CB8AC3E}">
        <p14:creationId xmlns:p14="http://schemas.microsoft.com/office/powerpoint/2010/main" val="2129758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4406900"/>
            <a:ext cx="7772400" cy="1362075"/>
          </a:xfrm>
        </p:spPr>
        <p:txBody>
          <a:bodyPr anchor="t"/>
          <a:lstStyle>
            <a:lvl1pPr algn="r">
              <a:defRPr sz="4000" b="1" cap="all"/>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DB2AE5E9-8E1A-47F9-A788-966F0753F47F}" type="datetimeFigureOut">
              <a:rPr lang="he-IL" smtClean="0"/>
              <a:t>כ"ב/שבט/תשפ"א</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D39F4B7C-6225-41C8-9389-CB3800332493}" type="slidenum">
              <a:rPr lang="he-IL" smtClean="0"/>
              <a:t>‹#›</a:t>
            </a:fld>
            <a:endParaRPr lang="he-IL"/>
          </a:p>
        </p:txBody>
      </p:sp>
    </p:spTree>
    <p:extLst>
      <p:ext uri="{BB962C8B-B14F-4D97-AF65-F5344CB8AC3E}">
        <p14:creationId xmlns:p14="http://schemas.microsoft.com/office/powerpoint/2010/main" val="1762320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p>
            <a:fld id="{DB2AE5E9-8E1A-47F9-A788-966F0753F47F}" type="datetimeFigureOut">
              <a:rPr lang="he-IL" smtClean="0"/>
              <a:t>כ"ב/שבט/תשפ"א</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D39F4B7C-6225-41C8-9389-CB3800332493}" type="slidenum">
              <a:rPr lang="he-IL" smtClean="0"/>
              <a:t>‹#›</a:t>
            </a:fld>
            <a:endParaRPr lang="he-IL"/>
          </a:p>
        </p:txBody>
      </p:sp>
    </p:spTree>
    <p:extLst>
      <p:ext uri="{BB962C8B-B14F-4D97-AF65-F5344CB8AC3E}">
        <p14:creationId xmlns:p14="http://schemas.microsoft.com/office/powerpoint/2010/main" val="37120432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4" name="מציין מיקום תוכן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6" name="מציין מיקום תוכן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p>
            <a:fld id="{DB2AE5E9-8E1A-47F9-A788-966F0753F47F}" type="datetimeFigureOut">
              <a:rPr lang="he-IL" smtClean="0"/>
              <a:t>כ"ב/שבט/תשפ"א</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D39F4B7C-6225-41C8-9389-CB3800332493}" type="slidenum">
              <a:rPr lang="he-IL" smtClean="0"/>
              <a:t>‹#›</a:t>
            </a:fld>
            <a:endParaRPr lang="he-IL"/>
          </a:p>
        </p:txBody>
      </p:sp>
    </p:spTree>
    <p:extLst>
      <p:ext uri="{BB962C8B-B14F-4D97-AF65-F5344CB8AC3E}">
        <p14:creationId xmlns:p14="http://schemas.microsoft.com/office/powerpoint/2010/main" val="1182040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p>
            <a:fld id="{DB2AE5E9-8E1A-47F9-A788-966F0753F47F}" type="datetimeFigureOut">
              <a:rPr lang="he-IL" smtClean="0"/>
              <a:t>כ"ב/שבט/תשפ"א</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D39F4B7C-6225-41C8-9389-CB3800332493}" type="slidenum">
              <a:rPr lang="he-IL" smtClean="0"/>
              <a:t>‹#›</a:t>
            </a:fld>
            <a:endParaRPr lang="he-IL"/>
          </a:p>
        </p:txBody>
      </p:sp>
    </p:spTree>
    <p:extLst>
      <p:ext uri="{BB962C8B-B14F-4D97-AF65-F5344CB8AC3E}">
        <p14:creationId xmlns:p14="http://schemas.microsoft.com/office/powerpoint/2010/main" val="20367022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DB2AE5E9-8E1A-47F9-A788-966F0753F47F}" type="datetimeFigureOut">
              <a:rPr lang="he-IL" smtClean="0"/>
              <a:t>כ"ב/שבט/תשפ"א</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D39F4B7C-6225-41C8-9389-CB3800332493}" type="slidenum">
              <a:rPr lang="he-IL" smtClean="0"/>
              <a:t>‹#›</a:t>
            </a:fld>
            <a:endParaRPr lang="he-IL"/>
          </a:p>
        </p:txBody>
      </p:sp>
    </p:spTree>
    <p:extLst>
      <p:ext uri="{BB962C8B-B14F-4D97-AF65-F5344CB8AC3E}">
        <p14:creationId xmlns:p14="http://schemas.microsoft.com/office/powerpoint/2010/main" val="36690195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3008313" cy="1162050"/>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DB2AE5E9-8E1A-47F9-A788-966F0753F47F}" type="datetimeFigureOut">
              <a:rPr lang="he-IL" smtClean="0"/>
              <a:t>כ"ב/שבט/תשפ"א</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D39F4B7C-6225-41C8-9389-CB3800332493}" type="slidenum">
              <a:rPr lang="he-IL" smtClean="0"/>
              <a:t>‹#›</a:t>
            </a:fld>
            <a:endParaRPr lang="he-IL"/>
          </a:p>
        </p:txBody>
      </p:sp>
    </p:spTree>
    <p:extLst>
      <p:ext uri="{BB962C8B-B14F-4D97-AF65-F5344CB8AC3E}">
        <p14:creationId xmlns:p14="http://schemas.microsoft.com/office/powerpoint/2010/main" val="2278358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0"/>
            <a:ext cx="5486400" cy="566738"/>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DB2AE5E9-8E1A-47F9-A788-966F0753F47F}" type="datetimeFigureOut">
              <a:rPr lang="he-IL" smtClean="0"/>
              <a:t>כ"ב/שבט/תשפ"א</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D39F4B7C-6225-41C8-9389-CB3800332493}" type="slidenum">
              <a:rPr lang="he-IL" smtClean="0"/>
              <a:t>‹#›</a:t>
            </a:fld>
            <a:endParaRPr lang="he-IL"/>
          </a:p>
        </p:txBody>
      </p:sp>
    </p:spTree>
    <p:extLst>
      <p:ext uri="{BB962C8B-B14F-4D97-AF65-F5344CB8AC3E}">
        <p14:creationId xmlns:p14="http://schemas.microsoft.com/office/powerpoint/2010/main" val="31463559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DB2AE5E9-8E1A-47F9-A788-966F0753F47F}" type="datetimeFigureOut">
              <a:rPr lang="he-IL" smtClean="0"/>
              <a:t>כ"ב/שבט/תשפ"א</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D39F4B7C-6225-41C8-9389-CB3800332493}" type="slidenum">
              <a:rPr lang="he-IL" smtClean="0"/>
              <a:t>‹#›</a:t>
            </a:fld>
            <a:endParaRPr lang="he-IL"/>
          </a:p>
        </p:txBody>
      </p:sp>
    </p:spTree>
    <p:extLst>
      <p:ext uri="{BB962C8B-B14F-4D97-AF65-F5344CB8AC3E}">
        <p14:creationId xmlns:p14="http://schemas.microsoft.com/office/powerpoint/2010/main" val="16816565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DB2AE5E9-8E1A-47F9-A788-966F0753F47F}" type="datetimeFigureOut">
              <a:rPr lang="he-IL" smtClean="0"/>
              <a:t>כ"ב/שבט/תשפ"א</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D39F4B7C-6225-41C8-9389-CB3800332493}" type="slidenum">
              <a:rPr lang="he-IL" smtClean="0"/>
              <a:t>‹#›</a:t>
            </a:fld>
            <a:endParaRPr lang="he-IL"/>
          </a:p>
        </p:txBody>
      </p:sp>
    </p:spTree>
    <p:extLst>
      <p:ext uri="{BB962C8B-B14F-4D97-AF65-F5344CB8AC3E}">
        <p14:creationId xmlns:p14="http://schemas.microsoft.com/office/powerpoint/2010/main" val="27927630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DB2AE5E9-8E1A-47F9-A788-966F0753F47F}" type="datetimeFigureOut">
              <a:rPr lang="he-IL" smtClean="0"/>
              <a:t>כ"ב/שבט/תשפ"א</a:t>
            </a:fld>
            <a:endParaRPr lang="he-IL"/>
          </a:p>
        </p:txBody>
      </p:sp>
      <p:sp>
        <p:nvSpPr>
          <p:cNvPr id="5" name="מציין מיקום של כותרת תחתונה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D39F4B7C-6225-41C8-9389-CB3800332493}" type="slidenum">
              <a:rPr lang="he-IL" smtClean="0"/>
              <a:t>‹#›</a:t>
            </a:fld>
            <a:endParaRPr lang="he-IL"/>
          </a:p>
        </p:txBody>
      </p:sp>
    </p:spTree>
    <p:extLst>
      <p:ext uri="{BB962C8B-B14F-4D97-AF65-F5344CB8AC3E}">
        <p14:creationId xmlns:p14="http://schemas.microsoft.com/office/powerpoint/2010/main" val="28365544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703456" y="1767629"/>
            <a:ext cx="7772400" cy="1470025"/>
          </a:xfrm>
        </p:spPr>
        <p:txBody>
          <a:bodyPr>
            <a:normAutofit fontScale="90000"/>
          </a:bodyPr>
          <a:lstStyle/>
          <a:p>
            <a:r>
              <a:rPr lang="he-IL" b="1" dirty="0">
                <a:effectLst>
                  <a:outerShdw blurRad="38100" dist="38100" dir="2700000" algn="tl">
                    <a:srgbClr val="000000">
                      <a:alpha val="43137"/>
                    </a:srgbClr>
                  </a:outerShdw>
                </a:effectLst>
                <a:cs typeface="+mn-cs"/>
              </a:rPr>
              <a:t>ממצאי סקר בנושא הטרדה מינית וסביבת עבודה מכבדת בהיבטים מגדריים במשרד המשפטים</a:t>
            </a:r>
            <a:r>
              <a:rPr lang="en-US" b="1" dirty="0">
                <a:effectLst>
                  <a:outerShdw blurRad="38100" dist="38100" dir="2700000" algn="tl">
                    <a:srgbClr val="000000">
                      <a:alpha val="43137"/>
                    </a:srgbClr>
                  </a:outerShdw>
                </a:effectLst>
                <a:cs typeface="+mn-cs"/>
              </a:rPr>
              <a:t/>
            </a:r>
            <a:br>
              <a:rPr lang="en-US" b="1" dirty="0">
                <a:effectLst>
                  <a:outerShdw blurRad="38100" dist="38100" dir="2700000" algn="tl">
                    <a:srgbClr val="000000">
                      <a:alpha val="43137"/>
                    </a:srgbClr>
                  </a:outerShdw>
                </a:effectLst>
                <a:cs typeface="+mn-cs"/>
              </a:rPr>
            </a:br>
            <a:endParaRPr lang="he-IL" b="1" dirty="0">
              <a:effectLst>
                <a:outerShdw blurRad="38100" dist="38100" dir="2700000" algn="tl">
                  <a:srgbClr val="000000">
                    <a:alpha val="43137"/>
                  </a:srgbClr>
                </a:outerShdw>
              </a:effectLst>
              <a:cs typeface="+mn-cs"/>
            </a:endParaRPr>
          </a:p>
        </p:txBody>
      </p:sp>
      <p:sp>
        <p:nvSpPr>
          <p:cNvPr id="3" name="כותרת משנה 2"/>
          <p:cNvSpPr>
            <a:spLocks noGrp="1"/>
          </p:cNvSpPr>
          <p:nvPr>
            <p:ph type="subTitle" idx="1"/>
          </p:nvPr>
        </p:nvSpPr>
        <p:spPr>
          <a:xfrm>
            <a:off x="1389256" y="3570054"/>
            <a:ext cx="6400800" cy="1752600"/>
          </a:xfrm>
        </p:spPr>
        <p:txBody>
          <a:bodyPr>
            <a:normAutofit/>
          </a:bodyPr>
          <a:lstStyle/>
          <a:p>
            <a:r>
              <a:rPr lang="he-IL" dirty="0"/>
              <a:t>הסקר </a:t>
            </a:r>
            <a:r>
              <a:rPr lang="he-IL" dirty="0" smtClean="0"/>
              <a:t>והדוח המסכם נערכו על ידי</a:t>
            </a:r>
            <a:endParaRPr lang="en-US" dirty="0" smtClean="0">
              <a:solidFill>
                <a:srgbClr val="FF0000"/>
              </a:solidFill>
            </a:endParaRPr>
          </a:p>
          <a:p>
            <a:endParaRPr lang="he-IL" dirty="0">
              <a:solidFill>
                <a:srgbClr val="FF0000"/>
              </a:solidFill>
            </a:endParaRPr>
          </a:p>
        </p:txBody>
      </p:sp>
      <p:pic>
        <p:nvPicPr>
          <p:cNvPr id="4" name="Picture 31"/>
          <p:cNvPicPr/>
          <p:nvPr/>
        </p:nvPicPr>
        <p:blipFill>
          <a:blip r:embed="rId2" cstate="print">
            <a:extLst>
              <a:ext uri="{28A0092B-C50C-407E-A947-70E740481C1C}">
                <a14:useLocalDpi xmlns:a14="http://schemas.microsoft.com/office/drawing/2010/main" val="0"/>
              </a:ext>
            </a:extLst>
          </a:blip>
          <a:stretch>
            <a:fillRect/>
          </a:stretch>
        </p:blipFill>
        <p:spPr>
          <a:xfrm>
            <a:off x="3239011" y="4139938"/>
            <a:ext cx="2701290" cy="1344295"/>
          </a:xfrm>
          <a:prstGeom prst="rect">
            <a:avLst/>
          </a:prstGeom>
        </p:spPr>
      </p:pic>
    </p:spTree>
    <p:extLst>
      <p:ext uri="{BB962C8B-B14F-4D97-AF65-F5344CB8AC3E}">
        <p14:creationId xmlns:p14="http://schemas.microsoft.com/office/powerpoint/2010/main" val="10347607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כותרת 1"/>
          <p:cNvSpPr>
            <a:spLocks noGrp="1"/>
          </p:cNvSpPr>
          <p:nvPr>
            <p:ph type="title"/>
          </p:nvPr>
        </p:nvSpPr>
        <p:spPr/>
        <p:txBody>
          <a:bodyPr>
            <a:normAutofit fontScale="90000"/>
          </a:bodyPr>
          <a:lstStyle/>
          <a:p>
            <a:r>
              <a:rPr lang="he-IL" smtClean="0"/>
              <a:t/>
            </a:r>
            <a:br>
              <a:rPr lang="he-IL" smtClean="0"/>
            </a:br>
            <a:r>
              <a:rPr lang="he-IL" smtClean="0"/>
              <a:t>רקע כללי בנוגע לסקר</a:t>
            </a:r>
            <a:br>
              <a:rPr lang="he-IL" smtClean="0"/>
            </a:br>
            <a:r>
              <a:rPr lang="he-IL" smtClean="0"/>
              <a:t>נתונים הנוגעים למשיבים/ות על הסקר</a:t>
            </a:r>
            <a:br>
              <a:rPr lang="he-IL" smtClean="0"/>
            </a:br>
            <a:endParaRPr lang="he-IL" dirty="0"/>
          </a:p>
        </p:txBody>
      </p:sp>
      <p:sp>
        <p:nvSpPr>
          <p:cNvPr id="7" name="מציין מיקום תוכן 6"/>
          <p:cNvSpPr>
            <a:spLocks noGrp="1"/>
          </p:cNvSpPr>
          <p:nvPr>
            <p:ph idx="1"/>
          </p:nvPr>
        </p:nvSpPr>
        <p:spPr/>
        <p:txBody>
          <a:bodyPr/>
          <a:lstStyle/>
          <a:p>
            <a:endParaRPr lang="he-IL"/>
          </a:p>
        </p:txBody>
      </p:sp>
      <p:pic>
        <p:nvPicPr>
          <p:cNvPr id="8" name="תמונה 7"/>
          <p:cNvPicPr>
            <a:picLocks noChangeAspect="1"/>
          </p:cNvPicPr>
          <p:nvPr/>
        </p:nvPicPr>
        <p:blipFill>
          <a:blip r:embed="rId2"/>
          <a:stretch>
            <a:fillRect/>
          </a:stretch>
        </p:blipFill>
        <p:spPr>
          <a:xfrm>
            <a:off x="249561" y="1618619"/>
            <a:ext cx="8644877" cy="4944285"/>
          </a:xfrm>
          <a:prstGeom prst="rect">
            <a:avLst/>
          </a:prstGeom>
        </p:spPr>
      </p:pic>
      <p:sp>
        <p:nvSpPr>
          <p:cNvPr id="9" name="אליפסה 8"/>
          <p:cNvSpPr/>
          <p:nvPr/>
        </p:nvSpPr>
        <p:spPr>
          <a:xfrm>
            <a:off x="827584" y="4797152"/>
            <a:ext cx="432048" cy="216024"/>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3950584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b="1" u="sng" dirty="0" smtClean="0">
                <a:cs typeface="+mn-cs"/>
              </a:rPr>
              <a:t>רקע כללי בנוגע לסקר</a:t>
            </a:r>
            <a:endParaRPr lang="he-IL" b="1" u="sng" dirty="0">
              <a:cs typeface="+mn-cs"/>
            </a:endParaRPr>
          </a:p>
        </p:txBody>
      </p:sp>
      <p:sp>
        <p:nvSpPr>
          <p:cNvPr id="3" name="מציין מיקום תוכן 2"/>
          <p:cNvSpPr>
            <a:spLocks noGrp="1"/>
          </p:cNvSpPr>
          <p:nvPr>
            <p:ph idx="1"/>
          </p:nvPr>
        </p:nvSpPr>
        <p:spPr>
          <a:xfrm>
            <a:off x="457200" y="1442227"/>
            <a:ext cx="8229600" cy="4525963"/>
          </a:xfrm>
        </p:spPr>
        <p:txBody>
          <a:bodyPr>
            <a:noAutofit/>
          </a:bodyPr>
          <a:lstStyle/>
          <a:p>
            <a:pPr marL="0" indent="0">
              <a:buNone/>
            </a:pPr>
            <a:r>
              <a:rPr lang="he-IL" sz="2400" b="1" u="sng" dirty="0" smtClean="0"/>
              <a:t>הסקר כלל מספר סוגי שאלות:</a:t>
            </a:r>
          </a:p>
          <a:p>
            <a:pPr marL="0" indent="0">
              <a:buNone/>
            </a:pPr>
            <a:endParaRPr lang="en-US" sz="2000" dirty="0"/>
          </a:p>
          <a:p>
            <a:pPr algn="just"/>
            <a:r>
              <a:rPr lang="he-IL" sz="2000" dirty="0"/>
              <a:t>שאלות הנוגעות להתרשמות מהמאמצים שנוקט המשרד ומנהלים/</a:t>
            </a:r>
            <a:r>
              <a:rPr lang="he-IL" sz="2000" dirty="0" err="1"/>
              <a:t>ות</a:t>
            </a:r>
            <a:r>
              <a:rPr lang="he-IL" sz="2000" dirty="0"/>
              <a:t> ביחידות למניעת תופעת ההטרדה </a:t>
            </a:r>
            <a:r>
              <a:rPr lang="he-IL" sz="2000" dirty="0" smtClean="0"/>
              <a:t>המינית.</a:t>
            </a:r>
          </a:p>
          <a:p>
            <a:pPr algn="just"/>
            <a:r>
              <a:rPr lang="he-IL" sz="2000" dirty="0" smtClean="0"/>
              <a:t>שאלות הנוגעות </a:t>
            </a:r>
            <a:r>
              <a:rPr lang="he-IL" sz="2000" dirty="0"/>
              <a:t>למידת האמון בכך </a:t>
            </a:r>
            <a:r>
              <a:rPr lang="he-IL" sz="2000" dirty="0" smtClean="0"/>
              <a:t>שתלונות על הטרדות מיניות יטופלו כראוי </a:t>
            </a:r>
            <a:r>
              <a:rPr lang="he-IL" sz="2000" dirty="0"/>
              <a:t>ולא </a:t>
            </a:r>
            <a:r>
              <a:rPr lang="he-IL" sz="2000" dirty="0" smtClean="0"/>
              <a:t>יפגעו </a:t>
            </a:r>
            <a:r>
              <a:rPr lang="he-IL" sz="2000" dirty="0"/>
              <a:t>בעבודה ובהתקדמות של </a:t>
            </a:r>
            <a:r>
              <a:rPr lang="he-IL" sz="2000" dirty="0" smtClean="0"/>
              <a:t>המתלונן/ת.</a:t>
            </a:r>
          </a:p>
          <a:p>
            <a:r>
              <a:rPr lang="he-IL" sz="2000" dirty="0"/>
              <a:t>שאלות הנוגעות לקיומה של סביבת עבודה מכבדת באופן כללי ושוויון הזדמנויות בין גברים לנשים.</a:t>
            </a:r>
          </a:p>
          <a:p>
            <a:r>
              <a:rPr lang="he-IL" sz="2000" dirty="0" smtClean="0"/>
              <a:t>שאלות </a:t>
            </a:r>
            <a:r>
              <a:rPr lang="he-IL" sz="2000" dirty="0"/>
              <a:t>הנוגעות לחשיפה של המשיבים/</a:t>
            </a:r>
            <a:r>
              <a:rPr lang="he-IL" sz="2000" dirty="0" err="1"/>
              <a:t>ות</a:t>
            </a:r>
            <a:r>
              <a:rPr lang="he-IL" sz="2000" dirty="0"/>
              <a:t> למצבי הטרדה </a:t>
            </a:r>
            <a:r>
              <a:rPr lang="he-IL" sz="2000" dirty="0" smtClean="0"/>
              <a:t>מינית  </a:t>
            </a:r>
            <a:endParaRPr lang="he-IL" sz="2000" dirty="0"/>
          </a:p>
          <a:p>
            <a:pPr algn="just"/>
            <a:r>
              <a:rPr lang="he-IL" sz="2000" dirty="0" smtClean="0"/>
              <a:t>שאלות רקע בנוגע למאפייני המשיבים\</a:t>
            </a:r>
            <a:r>
              <a:rPr lang="he-IL" sz="2000" dirty="0" err="1" smtClean="0"/>
              <a:t>ות</a:t>
            </a:r>
            <a:endParaRPr lang="he-IL" sz="2000" dirty="0" smtClean="0"/>
          </a:p>
          <a:p>
            <a:pPr algn="just"/>
            <a:r>
              <a:rPr lang="he-IL" sz="2000" dirty="0"/>
              <a:t>שאלות בקרה ביחס למידת שביעות הרצון מהעבודה במשרד ויחס מכבד לעובדים</a:t>
            </a:r>
            <a:endParaRPr lang="he-IL" sz="2000" dirty="0" smtClean="0"/>
          </a:p>
          <a:p>
            <a:pPr algn="just"/>
            <a:endParaRPr lang="he-IL" sz="2000" dirty="0"/>
          </a:p>
          <a:p>
            <a:pPr algn="just"/>
            <a:endParaRPr lang="he-IL" sz="2000" dirty="0" smtClean="0"/>
          </a:p>
          <a:p>
            <a:endParaRPr lang="he-IL" sz="2000" dirty="0" smtClean="0"/>
          </a:p>
          <a:p>
            <a:endParaRPr lang="he-IL" sz="2000" dirty="0"/>
          </a:p>
          <a:p>
            <a:endParaRPr lang="he-IL" sz="2000" dirty="0"/>
          </a:p>
        </p:txBody>
      </p:sp>
    </p:spTree>
    <p:extLst>
      <p:ext uri="{BB962C8B-B14F-4D97-AF65-F5344CB8AC3E}">
        <p14:creationId xmlns:p14="http://schemas.microsoft.com/office/powerpoint/2010/main" val="11853229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4638"/>
            <a:ext cx="8229600" cy="1282154"/>
          </a:xfrm>
        </p:spPr>
        <p:txBody>
          <a:bodyPr>
            <a:normAutofit fontScale="90000"/>
          </a:bodyPr>
          <a:lstStyle/>
          <a:p>
            <a:r>
              <a:rPr lang="he-IL" dirty="0" smtClean="0">
                <a:cs typeface="+mn-cs"/>
              </a:rPr>
              <a:t/>
            </a:r>
            <a:br>
              <a:rPr lang="he-IL" dirty="0" smtClean="0">
                <a:cs typeface="+mn-cs"/>
              </a:rPr>
            </a:br>
            <a:r>
              <a:rPr lang="he-IL" sz="4900" b="1" u="sng" dirty="0" smtClean="0">
                <a:cs typeface="+mn-cs"/>
              </a:rPr>
              <a:t>ממצ</a:t>
            </a:r>
            <a:r>
              <a:rPr lang="he-IL" sz="4900" b="1" u="sng" dirty="0">
                <a:cs typeface="+mn-cs"/>
              </a:rPr>
              <a:t>אי הסקר </a:t>
            </a:r>
            <a:r>
              <a:rPr lang="he-IL" sz="4900" b="1" u="sng" dirty="0" smtClean="0">
                <a:cs typeface="+mn-cs"/>
              </a:rPr>
              <a:t> </a:t>
            </a:r>
            <a:r>
              <a:rPr lang="he-IL" sz="4900" dirty="0">
                <a:cs typeface="+mn-cs"/>
              </a:rPr>
              <a:t/>
            </a:r>
            <a:br>
              <a:rPr lang="he-IL" sz="4900" dirty="0">
                <a:cs typeface="+mn-cs"/>
              </a:rPr>
            </a:br>
            <a:r>
              <a:rPr lang="he-IL" sz="3600" u="sng" dirty="0" smtClean="0">
                <a:cs typeface="+mn-cs"/>
              </a:rPr>
              <a:t>הגדרת הטרדה מינית</a:t>
            </a:r>
            <a:r>
              <a:rPr lang="en-US" sz="3600" u="sng" dirty="0">
                <a:cs typeface="+mn-cs"/>
              </a:rPr>
              <a:t/>
            </a:r>
            <a:br>
              <a:rPr lang="en-US" sz="3600" u="sng" dirty="0">
                <a:cs typeface="+mn-cs"/>
              </a:rPr>
            </a:br>
            <a:r>
              <a:rPr lang="he-IL" sz="3600" u="sng" dirty="0">
                <a:cs typeface="+mn-cs"/>
              </a:rPr>
              <a:t/>
            </a:r>
            <a:br>
              <a:rPr lang="he-IL" sz="3600" u="sng" dirty="0">
                <a:cs typeface="+mn-cs"/>
              </a:rPr>
            </a:br>
            <a:endParaRPr lang="he-IL" sz="4900" u="sng" dirty="0">
              <a:cs typeface="+mn-cs"/>
            </a:endParaRPr>
          </a:p>
        </p:txBody>
      </p:sp>
      <p:sp>
        <p:nvSpPr>
          <p:cNvPr id="4" name="מציין מיקום תוכן 3"/>
          <p:cNvSpPr>
            <a:spLocks noGrp="1"/>
          </p:cNvSpPr>
          <p:nvPr>
            <p:ph idx="1"/>
          </p:nvPr>
        </p:nvSpPr>
        <p:spPr>
          <a:xfrm>
            <a:off x="457200" y="1412776"/>
            <a:ext cx="8229600" cy="4713387"/>
          </a:xfrm>
        </p:spPr>
        <p:txBody>
          <a:bodyPr>
            <a:noAutofit/>
          </a:bodyPr>
          <a:lstStyle/>
          <a:p>
            <a:pPr algn="just"/>
            <a:r>
              <a:rPr lang="he-IL" sz="2200" dirty="0" smtClean="0"/>
              <a:t>בתחילת הסקר הוצגה שאלה פתוחה "כיצד היית מגדירה הטרדה מינית", להלן תוצאות:</a:t>
            </a:r>
          </a:p>
          <a:p>
            <a:endParaRPr lang="he-IL" sz="2200" dirty="0"/>
          </a:p>
          <a:p>
            <a:endParaRPr lang="he-IL" sz="2200" dirty="0" smtClean="0"/>
          </a:p>
          <a:p>
            <a:endParaRPr lang="he-IL" sz="2200" dirty="0"/>
          </a:p>
          <a:p>
            <a:endParaRPr lang="he-IL" sz="2200" dirty="0" smtClean="0"/>
          </a:p>
          <a:p>
            <a:pPr algn="just"/>
            <a:endParaRPr lang="he-IL" sz="2200" dirty="0" smtClean="0"/>
          </a:p>
          <a:p>
            <a:pPr algn="just"/>
            <a:endParaRPr lang="he-IL" sz="2200" dirty="0"/>
          </a:p>
          <a:p>
            <a:pPr algn="just"/>
            <a:endParaRPr lang="he-IL" sz="2200" dirty="0" smtClean="0"/>
          </a:p>
          <a:p>
            <a:pPr algn="just"/>
            <a:endParaRPr lang="he-IL" sz="2200" dirty="0" smtClean="0"/>
          </a:p>
          <a:p>
            <a:pPr algn="just"/>
            <a:r>
              <a:rPr lang="he-IL" sz="2200" dirty="0" smtClean="0"/>
              <a:t>התשובות בהמשך הסקר לשאלות הנוגעות להערכת טיפול המשרד בהטרדות מיניות ולאירועי הטרדה מינית מושפעות מההגדרה האישית של מהי הטרדה.</a:t>
            </a:r>
            <a:endParaRPr lang="he-IL" sz="2200" dirty="0"/>
          </a:p>
          <a:p>
            <a:pPr marL="0" indent="0">
              <a:buNone/>
            </a:pPr>
            <a:endParaRPr lang="he-IL" sz="2200" dirty="0"/>
          </a:p>
        </p:txBody>
      </p:sp>
      <p:graphicFrame>
        <p:nvGraphicFramePr>
          <p:cNvPr id="5" name="Chart 3"/>
          <p:cNvGraphicFramePr/>
          <p:nvPr>
            <p:extLst>
              <p:ext uri="{D42A27DB-BD31-4B8C-83A1-F6EECF244321}">
                <p14:modId xmlns:p14="http://schemas.microsoft.com/office/powerpoint/2010/main" val="1702396552"/>
              </p:ext>
            </p:extLst>
          </p:nvPr>
        </p:nvGraphicFramePr>
        <p:xfrm>
          <a:off x="0" y="2276872"/>
          <a:ext cx="9144000" cy="28083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695508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4638"/>
            <a:ext cx="8229600" cy="1282154"/>
          </a:xfrm>
        </p:spPr>
        <p:txBody>
          <a:bodyPr>
            <a:normAutofit fontScale="90000"/>
          </a:bodyPr>
          <a:lstStyle/>
          <a:p>
            <a:r>
              <a:rPr lang="he-IL" dirty="0" smtClean="0">
                <a:cs typeface="+mn-cs"/>
              </a:rPr>
              <a:t/>
            </a:r>
            <a:br>
              <a:rPr lang="he-IL" dirty="0" smtClean="0">
                <a:cs typeface="+mn-cs"/>
              </a:rPr>
            </a:br>
            <a:r>
              <a:rPr lang="he-IL" sz="4900" b="1" u="sng" dirty="0" smtClean="0">
                <a:cs typeface="+mn-cs"/>
              </a:rPr>
              <a:t>ממצ</a:t>
            </a:r>
            <a:r>
              <a:rPr lang="he-IL" sz="4900" b="1" u="sng" dirty="0">
                <a:cs typeface="+mn-cs"/>
              </a:rPr>
              <a:t>אי </a:t>
            </a:r>
            <a:r>
              <a:rPr lang="he-IL" sz="4900" b="1" u="sng" dirty="0" smtClean="0">
                <a:cs typeface="+mn-cs"/>
              </a:rPr>
              <a:t>הסקר</a:t>
            </a:r>
            <a:r>
              <a:rPr lang="he-IL" sz="4900" dirty="0">
                <a:cs typeface="+mn-cs"/>
              </a:rPr>
              <a:t/>
            </a:r>
            <a:br>
              <a:rPr lang="he-IL" sz="4900" dirty="0">
                <a:cs typeface="+mn-cs"/>
              </a:rPr>
            </a:br>
            <a:r>
              <a:rPr lang="he-IL" sz="3600" u="sng" dirty="0">
                <a:cs typeface="+mn-cs"/>
              </a:rPr>
              <a:t>פעילות המשרד למניעת הטרדות </a:t>
            </a:r>
            <a:r>
              <a:rPr lang="he-IL" sz="3600" u="sng" dirty="0" smtClean="0">
                <a:cs typeface="+mn-cs"/>
              </a:rPr>
              <a:t>מיניות</a:t>
            </a:r>
            <a:r>
              <a:rPr lang="en-US" sz="3600" u="sng" dirty="0">
                <a:cs typeface="+mn-cs"/>
              </a:rPr>
              <a:t/>
            </a:r>
            <a:br>
              <a:rPr lang="en-US" sz="3600" u="sng" dirty="0">
                <a:cs typeface="+mn-cs"/>
              </a:rPr>
            </a:br>
            <a:r>
              <a:rPr lang="he-IL" sz="3600" u="sng" dirty="0">
                <a:cs typeface="+mn-cs"/>
              </a:rPr>
              <a:t/>
            </a:r>
            <a:br>
              <a:rPr lang="he-IL" sz="3600" u="sng" dirty="0">
                <a:cs typeface="+mn-cs"/>
              </a:rPr>
            </a:br>
            <a:endParaRPr lang="he-IL" sz="4900" u="sng" dirty="0">
              <a:cs typeface="+mn-cs"/>
            </a:endParaRPr>
          </a:p>
        </p:txBody>
      </p:sp>
      <p:sp>
        <p:nvSpPr>
          <p:cNvPr id="4" name="מציין מיקום תוכן 3"/>
          <p:cNvSpPr>
            <a:spLocks noGrp="1"/>
          </p:cNvSpPr>
          <p:nvPr>
            <p:ph idx="1"/>
          </p:nvPr>
        </p:nvSpPr>
        <p:spPr/>
        <p:txBody>
          <a:bodyPr/>
          <a:lstStyle/>
          <a:p>
            <a:endParaRPr lang="he-IL"/>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229619"/>
            <a:ext cx="8667686" cy="48965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מלבן 2"/>
          <p:cNvSpPr/>
          <p:nvPr/>
        </p:nvSpPr>
        <p:spPr>
          <a:xfrm>
            <a:off x="5735981" y="1772816"/>
            <a:ext cx="1656184" cy="100811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1200" b="1" dirty="0">
                <a:solidFill>
                  <a:schemeClr val="tx2"/>
                </a:solidFill>
              </a:rPr>
              <a:t>כמחצית מהעובדות/</a:t>
            </a:r>
            <a:r>
              <a:rPr lang="he-IL" sz="1200" b="1" dirty="0" err="1">
                <a:solidFill>
                  <a:schemeClr val="tx2"/>
                </a:solidFill>
              </a:rPr>
              <a:t>ית</a:t>
            </a:r>
            <a:r>
              <a:rPr lang="he-IL" sz="1200" b="1" dirty="0">
                <a:solidFill>
                  <a:schemeClr val="tx2"/>
                </a:solidFill>
              </a:rPr>
              <a:t> </a:t>
            </a:r>
            <a:r>
              <a:rPr lang="he-IL" sz="1200" b="1" dirty="0" smtClean="0">
                <a:solidFill>
                  <a:schemeClr val="tx2"/>
                </a:solidFill>
              </a:rPr>
              <a:t>שבעי רצון ממאמצי </a:t>
            </a:r>
            <a:r>
              <a:rPr lang="he-IL" sz="1200" b="1" dirty="0">
                <a:solidFill>
                  <a:schemeClr val="tx2"/>
                </a:solidFill>
              </a:rPr>
              <a:t>המשרד </a:t>
            </a:r>
            <a:r>
              <a:rPr lang="he-IL" sz="1200" b="1" dirty="0" smtClean="0">
                <a:solidFill>
                  <a:schemeClr val="tx2"/>
                </a:solidFill>
              </a:rPr>
              <a:t>ומנהליו למניעת הטרדות מיניות</a:t>
            </a:r>
            <a:endParaRPr lang="he-IL" sz="1200" b="1" dirty="0">
              <a:solidFill>
                <a:schemeClr val="tx2"/>
              </a:solidFill>
            </a:endParaRPr>
          </a:p>
        </p:txBody>
      </p:sp>
      <p:sp>
        <p:nvSpPr>
          <p:cNvPr id="7" name="מלבן 6"/>
          <p:cNvSpPr/>
          <p:nvPr/>
        </p:nvSpPr>
        <p:spPr>
          <a:xfrm>
            <a:off x="457200" y="1908848"/>
            <a:ext cx="1656184" cy="100811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1200" b="1" dirty="0" smtClean="0">
                <a:solidFill>
                  <a:schemeClr val="tx2"/>
                </a:solidFill>
              </a:rPr>
              <a:t>אחוז משמעותי (32% במצטבר) חוששות/ים שהגשת תלונה תפגע במתלונן/ת</a:t>
            </a:r>
            <a:endParaRPr lang="he-IL" sz="1200" b="1" dirty="0">
              <a:solidFill>
                <a:schemeClr val="tx2"/>
              </a:solidFill>
            </a:endParaRPr>
          </a:p>
        </p:txBody>
      </p:sp>
      <p:sp>
        <p:nvSpPr>
          <p:cNvPr id="9" name="מלבן 8"/>
          <p:cNvSpPr/>
          <p:nvPr/>
        </p:nvSpPr>
        <p:spPr>
          <a:xfrm>
            <a:off x="2113384" y="1452566"/>
            <a:ext cx="1656184" cy="100811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1200" b="1" dirty="0" smtClean="0">
                <a:solidFill>
                  <a:schemeClr val="tx2"/>
                </a:solidFill>
              </a:rPr>
              <a:t>20% במצטבר סבורים/</a:t>
            </a:r>
            <a:r>
              <a:rPr lang="he-IL" sz="1200" b="1" dirty="0" err="1" smtClean="0">
                <a:solidFill>
                  <a:schemeClr val="tx2"/>
                </a:solidFill>
              </a:rPr>
              <a:t>ות</a:t>
            </a:r>
            <a:r>
              <a:rPr lang="he-IL" sz="1200" b="1" dirty="0" smtClean="0">
                <a:solidFill>
                  <a:schemeClr val="tx2"/>
                </a:solidFill>
              </a:rPr>
              <a:t> שאווירת העבודה  סובלנית מידי להתנהגויות לא מכבדות</a:t>
            </a:r>
            <a:endParaRPr lang="he-IL" sz="1200" b="1" dirty="0">
              <a:solidFill>
                <a:schemeClr val="tx2"/>
              </a:solidFill>
            </a:endParaRPr>
          </a:p>
        </p:txBody>
      </p:sp>
      <p:sp>
        <p:nvSpPr>
          <p:cNvPr id="5" name="אליפסה 4"/>
          <p:cNvSpPr/>
          <p:nvPr/>
        </p:nvSpPr>
        <p:spPr>
          <a:xfrm>
            <a:off x="5940152" y="2974459"/>
            <a:ext cx="504056"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 name="אליפסה 9"/>
          <p:cNvSpPr/>
          <p:nvPr/>
        </p:nvSpPr>
        <p:spPr>
          <a:xfrm>
            <a:off x="7595204" y="2916960"/>
            <a:ext cx="504056"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 name="אליפסה 5"/>
          <p:cNvSpPr/>
          <p:nvPr/>
        </p:nvSpPr>
        <p:spPr>
          <a:xfrm>
            <a:off x="2460816" y="4042611"/>
            <a:ext cx="843087" cy="46650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 name="אליפסה 10"/>
          <p:cNvSpPr/>
          <p:nvPr/>
        </p:nvSpPr>
        <p:spPr>
          <a:xfrm>
            <a:off x="862616" y="3863181"/>
            <a:ext cx="843087" cy="50192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 name="מלבן 11"/>
          <p:cNvSpPr/>
          <p:nvPr/>
        </p:nvSpPr>
        <p:spPr>
          <a:xfrm>
            <a:off x="3705447" y="1908848"/>
            <a:ext cx="2082838" cy="68227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1200" b="1" dirty="0" smtClean="0">
                <a:solidFill>
                  <a:schemeClr val="tx2"/>
                </a:solidFill>
              </a:rPr>
              <a:t>38% לא בטוחים שתלונה תטופל בדיסקרטיות, במקצועיות וברגישות מספקים</a:t>
            </a:r>
            <a:endParaRPr lang="he-IL" sz="1200" b="1" dirty="0">
              <a:solidFill>
                <a:schemeClr val="tx2"/>
              </a:solidFill>
            </a:endParaRPr>
          </a:p>
        </p:txBody>
      </p:sp>
      <p:sp>
        <p:nvSpPr>
          <p:cNvPr id="13" name="אליפסה 12"/>
          <p:cNvSpPr/>
          <p:nvPr/>
        </p:nvSpPr>
        <p:spPr>
          <a:xfrm>
            <a:off x="3393023" y="3681883"/>
            <a:ext cx="1250985" cy="97125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3387466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12"/>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3"/>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7"/>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1"/>
                                        </p:tgtEl>
                                        <p:attrNameLst>
                                          <p:attrName>style.visibility</p:attrName>
                                        </p:attrNameLst>
                                      </p:cBhvr>
                                      <p:to>
                                        <p:strVal val="hidden"/>
                                      </p:to>
                                    </p:set>
                                  </p:childTnLst>
                                </p:cTn>
                              </p:par>
                              <p:par>
                                <p:cTn id="33" presetID="1" presetClass="entr" presetSubtype="0"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7" grpId="1" animBg="1"/>
      <p:bldP spid="9" grpId="0" animBg="1"/>
      <p:bldP spid="5" grpId="0" animBg="1"/>
      <p:bldP spid="10" grpId="0" animBg="1"/>
      <p:bldP spid="6" grpId="0" animBg="1"/>
      <p:bldP spid="11" grpId="0" animBg="1"/>
      <p:bldP spid="11" grpId="1" animBg="1"/>
      <p:bldP spid="12" grpId="0" animBg="1"/>
      <p:bldP spid="12" grpId="1" animBg="1"/>
      <p:bldP spid="13" grpId="0" animBg="1"/>
      <p:bldP spid="13"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19" y="1772963"/>
            <a:ext cx="8997950" cy="4914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כותרת 1"/>
          <p:cNvSpPr>
            <a:spLocks noGrp="1"/>
          </p:cNvSpPr>
          <p:nvPr>
            <p:ph type="title"/>
          </p:nvPr>
        </p:nvSpPr>
        <p:spPr>
          <a:xfrm>
            <a:off x="179512" y="490809"/>
            <a:ext cx="8507288" cy="1282154"/>
          </a:xfrm>
        </p:spPr>
        <p:txBody>
          <a:bodyPr>
            <a:normAutofit fontScale="90000"/>
          </a:bodyPr>
          <a:lstStyle/>
          <a:p>
            <a:r>
              <a:rPr lang="he-IL" dirty="0" smtClean="0">
                <a:cs typeface="+mn-cs"/>
              </a:rPr>
              <a:t/>
            </a:r>
            <a:br>
              <a:rPr lang="he-IL" dirty="0" smtClean="0">
                <a:cs typeface="+mn-cs"/>
              </a:rPr>
            </a:br>
            <a:r>
              <a:rPr lang="he-IL" sz="4900" b="1" u="sng" dirty="0" smtClean="0">
                <a:cs typeface="+mn-cs"/>
              </a:rPr>
              <a:t>ממצ</a:t>
            </a:r>
            <a:r>
              <a:rPr lang="he-IL" sz="4900" b="1" u="sng" dirty="0">
                <a:cs typeface="+mn-cs"/>
              </a:rPr>
              <a:t>אי הסקר </a:t>
            </a:r>
            <a:r>
              <a:rPr lang="he-IL" sz="4900" b="1" u="sng" dirty="0" smtClean="0">
                <a:cs typeface="+mn-cs"/>
              </a:rPr>
              <a:t> </a:t>
            </a:r>
            <a:r>
              <a:rPr lang="he-IL" sz="4900" dirty="0">
                <a:cs typeface="+mn-cs"/>
              </a:rPr>
              <a:t/>
            </a:r>
            <a:br>
              <a:rPr lang="he-IL" sz="4900" dirty="0">
                <a:cs typeface="+mn-cs"/>
              </a:rPr>
            </a:br>
            <a:r>
              <a:rPr lang="he-IL" sz="3600" u="sng" dirty="0">
                <a:cs typeface="+mn-cs"/>
              </a:rPr>
              <a:t>פעילות המשרד למניעת הטרדות </a:t>
            </a:r>
            <a:r>
              <a:rPr lang="he-IL" sz="3600" u="sng" dirty="0" smtClean="0">
                <a:cs typeface="+mn-cs"/>
              </a:rPr>
              <a:t>מיניות  </a:t>
            </a:r>
            <a:br>
              <a:rPr lang="he-IL" sz="3600" u="sng" dirty="0" smtClean="0">
                <a:cs typeface="+mn-cs"/>
              </a:rPr>
            </a:br>
            <a:r>
              <a:rPr lang="he-IL" sz="3600" u="sng" dirty="0" smtClean="0">
                <a:cs typeface="+mn-cs"/>
              </a:rPr>
              <a:t>בחתך מגדרי</a:t>
            </a:r>
            <a:r>
              <a:rPr lang="en-US" sz="3600" dirty="0">
                <a:cs typeface="+mn-cs"/>
              </a:rPr>
              <a:t/>
            </a:r>
            <a:br>
              <a:rPr lang="en-US" sz="3600" dirty="0">
                <a:cs typeface="+mn-cs"/>
              </a:rPr>
            </a:br>
            <a:r>
              <a:rPr lang="he-IL" sz="3600" dirty="0">
                <a:cs typeface="+mn-cs"/>
              </a:rPr>
              <a:t/>
            </a:r>
            <a:br>
              <a:rPr lang="he-IL" sz="3600" dirty="0">
                <a:cs typeface="+mn-cs"/>
              </a:rPr>
            </a:br>
            <a:endParaRPr lang="he-IL" sz="4900" dirty="0">
              <a:cs typeface="+mn-cs"/>
            </a:endParaRPr>
          </a:p>
        </p:txBody>
      </p:sp>
      <p:sp>
        <p:nvSpPr>
          <p:cNvPr id="4" name="מלבן 3"/>
          <p:cNvSpPr/>
          <p:nvPr/>
        </p:nvSpPr>
        <p:spPr>
          <a:xfrm>
            <a:off x="1619672" y="2420888"/>
            <a:ext cx="1656184" cy="72008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1200" b="1" dirty="0" smtClean="0">
                <a:solidFill>
                  <a:schemeClr val="tx2"/>
                </a:solidFill>
              </a:rPr>
              <a:t>נשים חוששות יותר באופן מובהק מאופן הטיפול ומפוטנציאל הסיכון למתלונן/ת</a:t>
            </a:r>
            <a:endParaRPr lang="he-IL" sz="1200" b="1" dirty="0">
              <a:solidFill>
                <a:schemeClr val="tx2"/>
              </a:solidFill>
            </a:endParaRPr>
          </a:p>
        </p:txBody>
      </p:sp>
      <p:cxnSp>
        <p:nvCxnSpPr>
          <p:cNvPr id="6" name="מחבר חץ ישר 5"/>
          <p:cNvCxnSpPr/>
          <p:nvPr/>
        </p:nvCxnSpPr>
        <p:spPr>
          <a:xfrm>
            <a:off x="3275856" y="2780928"/>
            <a:ext cx="504056" cy="21602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 name="מחבר חץ ישר 7"/>
          <p:cNvCxnSpPr>
            <a:stCxn id="4" idx="1"/>
          </p:cNvCxnSpPr>
          <p:nvPr/>
        </p:nvCxnSpPr>
        <p:spPr>
          <a:xfrm flipH="1">
            <a:off x="1187624" y="2780928"/>
            <a:ext cx="432048" cy="57606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0" name="מלבן 9"/>
          <p:cNvSpPr/>
          <p:nvPr/>
        </p:nvSpPr>
        <p:spPr>
          <a:xfrm>
            <a:off x="5652120" y="1916905"/>
            <a:ext cx="1656184" cy="72008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1200" b="1" dirty="0" smtClean="0">
                <a:solidFill>
                  <a:schemeClr val="tx2"/>
                </a:solidFill>
              </a:rPr>
              <a:t>נשים ביקורתיות יותר באופן מובהק כלפי המאמץ למניעת התופעה</a:t>
            </a:r>
            <a:endParaRPr lang="he-IL" sz="1200" b="1" dirty="0">
              <a:solidFill>
                <a:schemeClr val="tx2"/>
              </a:solidFill>
            </a:endParaRPr>
          </a:p>
        </p:txBody>
      </p:sp>
    </p:spTree>
    <p:extLst>
      <p:ext uri="{BB962C8B-B14F-4D97-AF65-F5344CB8AC3E}">
        <p14:creationId xmlns:p14="http://schemas.microsoft.com/office/powerpoint/2010/main" val="27437994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79512" y="498631"/>
            <a:ext cx="8507288" cy="1282154"/>
          </a:xfrm>
        </p:spPr>
        <p:txBody>
          <a:bodyPr>
            <a:normAutofit fontScale="90000"/>
          </a:bodyPr>
          <a:lstStyle/>
          <a:p>
            <a:r>
              <a:rPr lang="he-IL" dirty="0" smtClean="0">
                <a:cs typeface="+mn-cs"/>
              </a:rPr>
              <a:t/>
            </a:r>
            <a:br>
              <a:rPr lang="he-IL" dirty="0" smtClean="0">
                <a:cs typeface="+mn-cs"/>
              </a:rPr>
            </a:br>
            <a:r>
              <a:rPr lang="he-IL" sz="4900" b="1" u="sng" dirty="0" smtClean="0">
                <a:cs typeface="+mn-cs"/>
              </a:rPr>
              <a:t>ממצ</a:t>
            </a:r>
            <a:r>
              <a:rPr lang="he-IL" sz="4900" b="1" u="sng" dirty="0">
                <a:cs typeface="+mn-cs"/>
              </a:rPr>
              <a:t>אי </a:t>
            </a:r>
            <a:r>
              <a:rPr lang="he-IL" sz="4900" b="1" u="sng" dirty="0" smtClean="0">
                <a:cs typeface="+mn-cs"/>
              </a:rPr>
              <a:t>הסקר</a:t>
            </a:r>
            <a:r>
              <a:rPr lang="he-IL" sz="4900" b="1" u="sng" dirty="0">
                <a:cs typeface="+mn-cs"/>
              </a:rPr>
              <a:t/>
            </a:r>
            <a:br>
              <a:rPr lang="he-IL" sz="4900" b="1" u="sng" dirty="0">
                <a:cs typeface="+mn-cs"/>
              </a:rPr>
            </a:br>
            <a:r>
              <a:rPr lang="he-IL" sz="3600" u="sng" dirty="0">
                <a:cs typeface="+mn-cs"/>
              </a:rPr>
              <a:t>פעילות המשרד למניעת הטרדות </a:t>
            </a:r>
            <a:r>
              <a:rPr lang="he-IL" sz="3600" u="sng" dirty="0" smtClean="0">
                <a:cs typeface="+mn-cs"/>
              </a:rPr>
              <a:t>מיניות  </a:t>
            </a:r>
            <a:br>
              <a:rPr lang="he-IL" sz="3600" u="sng" dirty="0" smtClean="0">
                <a:cs typeface="+mn-cs"/>
              </a:rPr>
            </a:br>
            <a:r>
              <a:rPr lang="he-IL" sz="3600" u="sng" dirty="0" smtClean="0">
                <a:cs typeface="+mn-cs"/>
              </a:rPr>
              <a:t>הערכת הדרג הבכיר לעומת ההערכות הכלליות</a:t>
            </a:r>
            <a:r>
              <a:rPr lang="en-US" sz="3600" u="sng" dirty="0">
                <a:cs typeface="+mn-cs"/>
              </a:rPr>
              <a:t/>
            </a:r>
            <a:br>
              <a:rPr lang="en-US" sz="3600" u="sng" dirty="0">
                <a:cs typeface="+mn-cs"/>
              </a:rPr>
            </a:br>
            <a:r>
              <a:rPr lang="he-IL" sz="3600" dirty="0">
                <a:cs typeface="+mn-cs"/>
              </a:rPr>
              <a:t/>
            </a:r>
            <a:br>
              <a:rPr lang="he-IL" sz="3600" dirty="0">
                <a:cs typeface="+mn-cs"/>
              </a:rPr>
            </a:br>
            <a:endParaRPr lang="he-IL" sz="4900" dirty="0">
              <a:cs typeface="+mn-cs"/>
            </a:endParaRPr>
          </a:p>
        </p:txBody>
      </p:sp>
      <p:sp>
        <p:nvSpPr>
          <p:cNvPr id="5" name="מציין מיקום תוכן 4"/>
          <p:cNvSpPr>
            <a:spLocks noGrp="1"/>
          </p:cNvSpPr>
          <p:nvPr>
            <p:ph idx="1"/>
          </p:nvPr>
        </p:nvSpPr>
        <p:spPr/>
        <p:txBody>
          <a:bodyPr/>
          <a:lstStyle/>
          <a:p>
            <a:endParaRPr lang="he-IL"/>
          </a:p>
        </p:txBody>
      </p:sp>
      <p:cxnSp>
        <p:nvCxnSpPr>
          <p:cNvPr id="6" name="מחבר חץ ישר 5"/>
          <p:cNvCxnSpPr/>
          <p:nvPr/>
        </p:nvCxnSpPr>
        <p:spPr>
          <a:xfrm>
            <a:off x="3275856" y="2780928"/>
            <a:ext cx="504056" cy="2160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מחבר חץ ישר 7"/>
          <p:cNvCxnSpPr/>
          <p:nvPr/>
        </p:nvCxnSpPr>
        <p:spPr>
          <a:xfrm flipH="1">
            <a:off x="1187624" y="2780928"/>
            <a:ext cx="432048" cy="57606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789" y="1768922"/>
            <a:ext cx="8945438" cy="50298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457200" y="2125650"/>
            <a:ext cx="5698976" cy="584775"/>
          </a:xfrm>
          <a:prstGeom prst="rect">
            <a:avLst/>
          </a:prstGeom>
          <a:noFill/>
          <a:ln w="38100">
            <a:solidFill>
              <a:schemeClr val="accent2">
                <a:lumMod val="75000"/>
              </a:schemeClr>
            </a:solidFill>
          </a:ln>
        </p:spPr>
        <p:txBody>
          <a:bodyPr wrap="square" rtlCol="1">
            <a:spAutoFit/>
          </a:bodyPr>
          <a:lstStyle/>
          <a:p>
            <a:r>
              <a:rPr lang="he-IL" sz="1600" b="1" dirty="0" smtClean="0">
                <a:solidFill>
                  <a:schemeClr val="accent2">
                    <a:lumMod val="75000"/>
                  </a:schemeClr>
                </a:solidFill>
              </a:rPr>
              <a:t>הבכירים מתרשמים יותר מפעילות המשרד וביקורתיים פחות כלפי האווירה במשרד</a:t>
            </a:r>
            <a:endParaRPr lang="he-IL" sz="1600" b="1" dirty="0">
              <a:solidFill>
                <a:schemeClr val="accent2">
                  <a:lumMod val="75000"/>
                </a:schemeClr>
              </a:solidFill>
            </a:endParaRPr>
          </a:p>
        </p:txBody>
      </p:sp>
    </p:spTree>
    <p:extLst>
      <p:ext uri="{BB962C8B-B14F-4D97-AF65-F5344CB8AC3E}">
        <p14:creationId xmlns:p14="http://schemas.microsoft.com/office/powerpoint/2010/main" val="34818139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4638"/>
            <a:ext cx="8229600" cy="1282154"/>
          </a:xfrm>
        </p:spPr>
        <p:txBody>
          <a:bodyPr>
            <a:normAutofit fontScale="90000"/>
          </a:bodyPr>
          <a:lstStyle/>
          <a:p>
            <a:r>
              <a:rPr lang="he-IL" dirty="0" smtClean="0">
                <a:cs typeface="+mn-cs"/>
              </a:rPr>
              <a:t/>
            </a:r>
            <a:br>
              <a:rPr lang="he-IL" dirty="0" smtClean="0">
                <a:cs typeface="+mn-cs"/>
              </a:rPr>
            </a:br>
            <a:r>
              <a:rPr lang="he-IL" sz="4900" b="1" u="sng" dirty="0" smtClean="0">
                <a:cs typeface="+mn-cs"/>
              </a:rPr>
              <a:t>ממצ</a:t>
            </a:r>
            <a:r>
              <a:rPr lang="he-IL" sz="4900" b="1" u="sng" dirty="0">
                <a:cs typeface="+mn-cs"/>
              </a:rPr>
              <a:t>אי </a:t>
            </a:r>
            <a:r>
              <a:rPr lang="he-IL" sz="4900" b="1" u="sng" dirty="0" smtClean="0">
                <a:cs typeface="+mn-cs"/>
              </a:rPr>
              <a:t>הסקר</a:t>
            </a:r>
            <a:r>
              <a:rPr lang="he-IL" sz="4900" b="1" u="sng" dirty="0">
                <a:cs typeface="+mn-cs"/>
              </a:rPr>
              <a:t/>
            </a:r>
            <a:br>
              <a:rPr lang="he-IL" sz="4900" b="1" u="sng" dirty="0">
                <a:cs typeface="+mn-cs"/>
              </a:rPr>
            </a:br>
            <a:r>
              <a:rPr lang="he-IL" sz="3600" u="sng" dirty="0" smtClean="0">
                <a:cs typeface="+mn-cs"/>
              </a:rPr>
              <a:t>סביבה מכבדת</a:t>
            </a:r>
            <a:r>
              <a:rPr lang="en-US" sz="3600" dirty="0">
                <a:cs typeface="+mn-cs"/>
              </a:rPr>
              <a:t/>
            </a:r>
            <a:br>
              <a:rPr lang="en-US" sz="3600" dirty="0">
                <a:cs typeface="+mn-cs"/>
              </a:rPr>
            </a:br>
            <a:r>
              <a:rPr lang="he-IL" sz="3600" dirty="0">
                <a:cs typeface="+mn-cs"/>
              </a:rPr>
              <a:t/>
            </a:r>
            <a:br>
              <a:rPr lang="he-IL" sz="3600" dirty="0">
                <a:cs typeface="+mn-cs"/>
              </a:rPr>
            </a:br>
            <a:endParaRPr lang="he-IL" sz="4900" dirty="0">
              <a:cs typeface="+mn-cs"/>
            </a:endParaRP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38884" y="1412776"/>
            <a:ext cx="8805116" cy="50163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מלבן 4"/>
          <p:cNvSpPr/>
          <p:nvPr/>
        </p:nvSpPr>
        <p:spPr>
          <a:xfrm>
            <a:off x="5364088" y="5041494"/>
            <a:ext cx="1656184" cy="7200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1200" b="1" dirty="0" smtClean="0">
                <a:solidFill>
                  <a:schemeClr val="tx2"/>
                </a:solidFill>
              </a:rPr>
              <a:t>דווח על מידה מסוימת של שיח אגרסיבי בישיבות והדגמות על קבוצות</a:t>
            </a:r>
            <a:endParaRPr lang="he-IL" sz="1200" b="1" dirty="0">
              <a:solidFill>
                <a:schemeClr val="tx2"/>
              </a:solidFill>
            </a:endParaRPr>
          </a:p>
        </p:txBody>
      </p:sp>
      <p:cxnSp>
        <p:nvCxnSpPr>
          <p:cNvPr id="6" name="מחבר חץ ישר 5"/>
          <p:cNvCxnSpPr/>
          <p:nvPr/>
        </p:nvCxnSpPr>
        <p:spPr>
          <a:xfrm flipH="1" flipV="1">
            <a:off x="5609171" y="4581128"/>
            <a:ext cx="258973" cy="46036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 name="מחבר חץ ישר 7"/>
          <p:cNvCxnSpPr/>
          <p:nvPr/>
        </p:nvCxnSpPr>
        <p:spPr>
          <a:xfrm flipH="1" flipV="1">
            <a:off x="4987636" y="4959927"/>
            <a:ext cx="376452" cy="26927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0" name="מלבן 9"/>
          <p:cNvSpPr/>
          <p:nvPr/>
        </p:nvSpPr>
        <p:spPr>
          <a:xfrm>
            <a:off x="93801" y="1412567"/>
            <a:ext cx="1656184" cy="7200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1200" b="1" dirty="0" smtClean="0">
                <a:solidFill>
                  <a:schemeClr val="tx2"/>
                </a:solidFill>
              </a:rPr>
              <a:t>אחוז גבוה יחסית אינו מעיד על חוויית שוויון מגדרי במשרד</a:t>
            </a:r>
            <a:endParaRPr lang="he-IL" sz="1200" b="1" dirty="0">
              <a:solidFill>
                <a:schemeClr val="tx2"/>
              </a:solidFill>
            </a:endParaRPr>
          </a:p>
        </p:txBody>
      </p:sp>
      <p:sp>
        <p:nvSpPr>
          <p:cNvPr id="11" name="מלבן 10"/>
          <p:cNvSpPr/>
          <p:nvPr/>
        </p:nvSpPr>
        <p:spPr>
          <a:xfrm>
            <a:off x="457200" y="4869160"/>
            <a:ext cx="1656184" cy="151216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1200" b="1" dirty="0" smtClean="0">
                <a:solidFill>
                  <a:schemeClr val="tx2"/>
                </a:solidFill>
              </a:rPr>
              <a:t>בחלוקה מגדרית – 56% מהנשים לעומת 76% מהגברים השיבו שקיים שוויון הזדמנויות במידה רבה / רבה מאוד.</a:t>
            </a:r>
          </a:p>
          <a:p>
            <a:pPr algn="ctr"/>
            <a:r>
              <a:rPr lang="he-IL" sz="1200" b="1" dirty="0" smtClean="0">
                <a:solidFill>
                  <a:schemeClr val="tx2"/>
                </a:solidFill>
              </a:rPr>
              <a:t>בבכירים – 76% השיבו </a:t>
            </a:r>
            <a:r>
              <a:rPr lang="he-IL" sz="1200" b="1" dirty="0">
                <a:solidFill>
                  <a:schemeClr val="tx2"/>
                </a:solidFill>
              </a:rPr>
              <a:t>שקיים שוויון הזדמנויות במידה רבה / רבה מאוד</a:t>
            </a:r>
          </a:p>
        </p:txBody>
      </p:sp>
    </p:spTree>
    <p:extLst>
      <p:ext uri="{BB962C8B-B14F-4D97-AF65-F5344CB8AC3E}">
        <p14:creationId xmlns:p14="http://schemas.microsoft.com/office/powerpoint/2010/main" val="694144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4638"/>
            <a:ext cx="8229600" cy="1282154"/>
          </a:xfrm>
        </p:spPr>
        <p:txBody>
          <a:bodyPr>
            <a:normAutofit fontScale="90000"/>
          </a:bodyPr>
          <a:lstStyle/>
          <a:p>
            <a:r>
              <a:rPr lang="he-IL" dirty="0" smtClean="0">
                <a:cs typeface="+mn-cs"/>
              </a:rPr>
              <a:t/>
            </a:r>
            <a:br>
              <a:rPr lang="he-IL" dirty="0" smtClean="0">
                <a:cs typeface="+mn-cs"/>
              </a:rPr>
            </a:br>
            <a:r>
              <a:rPr lang="he-IL" sz="4900" b="1" u="sng" dirty="0" smtClean="0">
                <a:cs typeface="+mn-cs"/>
              </a:rPr>
              <a:t>ממצ</a:t>
            </a:r>
            <a:r>
              <a:rPr lang="he-IL" sz="4900" b="1" u="sng" dirty="0">
                <a:cs typeface="+mn-cs"/>
              </a:rPr>
              <a:t>אי </a:t>
            </a:r>
            <a:r>
              <a:rPr lang="he-IL" sz="4900" b="1" u="sng" dirty="0" smtClean="0">
                <a:cs typeface="+mn-cs"/>
              </a:rPr>
              <a:t>הסקר</a:t>
            </a:r>
            <a:r>
              <a:rPr lang="he-IL" sz="4900" dirty="0">
                <a:cs typeface="+mn-cs"/>
              </a:rPr>
              <a:t/>
            </a:r>
            <a:br>
              <a:rPr lang="he-IL" sz="4900" dirty="0">
                <a:cs typeface="+mn-cs"/>
              </a:rPr>
            </a:br>
            <a:r>
              <a:rPr lang="he-IL" sz="3600" u="sng" dirty="0" smtClean="0">
                <a:cs typeface="+mn-cs"/>
              </a:rPr>
              <a:t>דיווח על הטרדות מיניות</a:t>
            </a:r>
            <a:r>
              <a:rPr lang="en-US" sz="3600" u="sng" dirty="0">
                <a:cs typeface="+mn-cs"/>
              </a:rPr>
              <a:t/>
            </a:r>
            <a:br>
              <a:rPr lang="en-US" sz="3600" u="sng" dirty="0">
                <a:cs typeface="+mn-cs"/>
              </a:rPr>
            </a:br>
            <a:r>
              <a:rPr lang="he-IL" sz="3600" u="sng" dirty="0">
                <a:cs typeface="+mn-cs"/>
              </a:rPr>
              <a:t/>
            </a:r>
            <a:br>
              <a:rPr lang="he-IL" sz="3600" u="sng" dirty="0">
                <a:cs typeface="+mn-cs"/>
              </a:rPr>
            </a:br>
            <a:endParaRPr lang="he-IL" sz="4900" u="sng" dirty="0">
              <a:cs typeface="+mn-cs"/>
            </a:endParaRPr>
          </a:p>
        </p:txBody>
      </p:sp>
      <p:sp>
        <p:nvSpPr>
          <p:cNvPr id="3" name="מציין מיקום תוכן 2"/>
          <p:cNvSpPr>
            <a:spLocks noGrp="1"/>
          </p:cNvSpPr>
          <p:nvPr>
            <p:ph idx="1"/>
          </p:nvPr>
        </p:nvSpPr>
        <p:spPr>
          <a:xfrm>
            <a:off x="457200" y="1412776"/>
            <a:ext cx="8229600" cy="4713387"/>
          </a:xfrm>
        </p:spPr>
        <p:txBody>
          <a:bodyPr>
            <a:normAutofit/>
          </a:bodyPr>
          <a:lstStyle/>
          <a:p>
            <a:pPr marL="0" indent="0">
              <a:buNone/>
            </a:pPr>
            <a:r>
              <a:rPr lang="he-IL" sz="2000" dirty="0" smtClean="0"/>
              <a:t>בתשובה לשאלה </a:t>
            </a:r>
            <a:r>
              <a:rPr lang="he-IL" sz="2000" b="1" u="sng" dirty="0" smtClean="0"/>
              <a:t>הישירה</a:t>
            </a:r>
            <a:r>
              <a:rPr lang="he-IL" sz="2000" dirty="0" smtClean="0"/>
              <a:t> "האם מאז תחילת עבודתך במשרד ועד היום עברת הטרדה מינית":</a:t>
            </a:r>
          </a:p>
          <a:p>
            <a:pPr marL="0" indent="0">
              <a:buNone/>
            </a:pPr>
            <a:endParaRPr lang="he-IL" sz="2000" dirty="0" smtClean="0"/>
          </a:p>
          <a:p>
            <a:r>
              <a:rPr lang="he-IL" sz="2000" b="1" u="sng" dirty="0" smtClean="0"/>
              <a:t>17%* (שהם 214 משיבים/</a:t>
            </a:r>
            <a:r>
              <a:rPr lang="he-IL" sz="2000" b="1" u="sng" dirty="0" err="1" smtClean="0"/>
              <a:t>ות</a:t>
            </a:r>
            <a:r>
              <a:rPr lang="he-IL" sz="2000" b="1" u="sng" dirty="0" smtClean="0"/>
              <a:t>)</a:t>
            </a:r>
            <a:r>
              <a:rPr lang="en-US" sz="2000" b="1" u="sng" dirty="0" smtClean="0"/>
              <a:t> </a:t>
            </a:r>
            <a:r>
              <a:rPr lang="he-IL" sz="2000" b="1" u="sng" dirty="0" smtClean="0"/>
              <a:t>השיבו שעברו הטרדה מינית לפחות פחות אחת</a:t>
            </a:r>
            <a:r>
              <a:rPr lang="he-IL" sz="2000" b="1" dirty="0" smtClean="0"/>
              <a:t> </a:t>
            </a:r>
            <a:r>
              <a:rPr lang="he-IL" sz="2000" dirty="0" smtClean="0"/>
              <a:t>(9% פעם אחת, 6% פעמיים-שלוש, 2% - ארבע או יותר). </a:t>
            </a:r>
          </a:p>
          <a:p>
            <a:endParaRPr lang="he-IL" sz="2000" dirty="0" smtClean="0"/>
          </a:p>
          <a:p>
            <a:r>
              <a:rPr lang="he-IL" sz="2000" b="1" u="sng" dirty="0" smtClean="0"/>
              <a:t>79%</a:t>
            </a:r>
            <a:r>
              <a:rPr lang="he-IL" sz="2000" b="1" dirty="0" smtClean="0"/>
              <a:t> </a:t>
            </a:r>
            <a:r>
              <a:rPr lang="he-IL" sz="2000" dirty="0" smtClean="0"/>
              <a:t>מהטרדות אלו התרחשו </a:t>
            </a:r>
            <a:r>
              <a:rPr lang="he-IL" sz="2000" b="1" u="sng" dirty="0" smtClean="0"/>
              <a:t>רק במשרד או גם במשרד </a:t>
            </a:r>
            <a:r>
              <a:rPr lang="he-IL" sz="2000" dirty="0" smtClean="0"/>
              <a:t>וגם במסגרת החיים האישיים.</a:t>
            </a:r>
          </a:p>
          <a:p>
            <a:endParaRPr lang="he-IL" sz="2000" dirty="0" smtClean="0"/>
          </a:p>
          <a:p>
            <a:r>
              <a:rPr lang="he-IL" sz="2000" dirty="0" smtClean="0"/>
              <a:t>ב-</a:t>
            </a:r>
            <a:r>
              <a:rPr lang="he-IL" sz="2000" b="1" u="sng" dirty="0" smtClean="0"/>
              <a:t>87%</a:t>
            </a:r>
            <a:r>
              <a:rPr lang="he-IL" sz="2000" dirty="0" smtClean="0"/>
              <a:t> מהמקרים </a:t>
            </a:r>
            <a:r>
              <a:rPr lang="he-IL" sz="2000" b="1" u="sng" dirty="0" smtClean="0"/>
              <a:t>המוטרדות הן נשים</a:t>
            </a:r>
            <a:r>
              <a:rPr lang="he-IL" sz="2000" b="1" dirty="0" smtClean="0"/>
              <a:t> </a:t>
            </a:r>
            <a:r>
              <a:rPr lang="he-IL" sz="2000" dirty="0" smtClean="0"/>
              <a:t>וב-</a:t>
            </a:r>
            <a:r>
              <a:rPr lang="he-IL" sz="2000" b="1" u="sng" dirty="0" smtClean="0"/>
              <a:t>13% - גברים</a:t>
            </a:r>
            <a:r>
              <a:rPr lang="he-IL" sz="2000" dirty="0" smtClean="0"/>
              <a:t>.</a:t>
            </a:r>
          </a:p>
          <a:p>
            <a:endParaRPr lang="he-IL" sz="2000" dirty="0" smtClean="0"/>
          </a:p>
          <a:p>
            <a:r>
              <a:rPr lang="en-US" sz="2000" dirty="0"/>
              <a:t> </a:t>
            </a:r>
            <a:r>
              <a:rPr lang="en-US" sz="2000" b="1" u="sng" dirty="0"/>
              <a:t>62%</a:t>
            </a:r>
            <a:r>
              <a:rPr lang="en-US" sz="2000" dirty="0"/>
              <a:t> </a:t>
            </a:r>
            <a:r>
              <a:rPr lang="he-IL" sz="2000" dirty="0" smtClean="0"/>
              <a:t>מהמוטרדות/ים בוותק של </a:t>
            </a:r>
            <a:r>
              <a:rPr lang="en-US" sz="2000" b="1" u="sng" dirty="0" smtClean="0"/>
              <a:t> </a:t>
            </a:r>
            <a:r>
              <a:rPr lang="en-US" sz="2000" b="1" u="sng" dirty="0"/>
              <a:t>10</a:t>
            </a:r>
            <a:r>
              <a:rPr lang="he-IL" sz="2000" b="1" u="sng" dirty="0"/>
              <a:t>שנים </a:t>
            </a:r>
            <a:r>
              <a:rPr lang="he-IL" sz="2000" b="1" u="sng" dirty="0" smtClean="0"/>
              <a:t>ומטה</a:t>
            </a:r>
            <a:r>
              <a:rPr lang="he-IL" sz="2000" dirty="0" smtClean="0">
                <a:sym typeface="Wingdings" panose="05000000000000000000" pitchFamily="2" charset="2"/>
              </a:rPr>
              <a:t></a:t>
            </a:r>
            <a:r>
              <a:rPr lang="en-US" sz="2000" dirty="0" smtClean="0"/>
              <a:t> </a:t>
            </a:r>
            <a:r>
              <a:rPr lang="he-IL" sz="2000" dirty="0" smtClean="0"/>
              <a:t> ניתן </a:t>
            </a:r>
            <a:r>
              <a:rPr lang="he-IL" sz="2000" dirty="0"/>
              <a:t>להניח כי </a:t>
            </a:r>
            <a:r>
              <a:rPr lang="he-IL" sz="2000" dirty="0" smtClean="0"/>
              <a:t>חלק לא </a:t>
            </a:r>
            <a:r>
              <a:rPr lang="he-IL" sz="2000" dirty="0"/>
              <a:t>מבוטל של ההטרדות התקיימו בשנים האחרונות</a:t>
            </a:r>
            <a:r>
              <a:rPr lang="en-US" sz="2000" dirty="0"/>
              <a:t>.</a:t>
            </a:r>
          </a:p>
          <a:p>
            <a:endParaRPr lang="he-IL" sz="2000" dirty="0" smtClean="0"/>
          </a:p>
        </p:txBody>
      </p:sp>
      <p:sp>
        <p:nvSpPr>
          <p:cNvPr id="4" name="מלבן 3"/>
          <p:cNvSpPr/>
          <p:nvPr/>
        </p:nvSpPr>
        <p:spPr>
          <a:xfrm>
            <a:off x="827584" y="6309320"/>
            <a:ext cx="7859216" cy="338554"/>
          </a:xfrm>
          <a:prstGeom prst="rect">
            <a:avLst/>
          </a:prstGeom>
        </p:spPr>
        <p:txBody>
          <a:bodyPr wrap="square">
            <a:spAutoFit/>
          </a:bodyPr>
          <a:lstStyle/>
          <a:p>
            <a:r>
              <a:rPr lang="he-IL" sz="1600" dirty="0" smtClean="0"/>
              <a:t>*זהו </a:t>
            </a:r>
            <a:r>
              <a:rPr lang="he-IL" sz="1600" dirty="0"/>
              <a:t>שיעור נמוך מהממוצע לפי דיווחי </a:t>
            </a:r>
            <a:r>
              <a:rPr lang="he-IL" sz="1600" dirty="0" err="1"/>
              <a:t>התמ"ת</a:t>
            </a:r>
            <a:r>
              <a:rPr lang="he-IL" sz="1600" dirty="0"/>
              <a:t> (כ-20%) והסקרים הצה"ליים (20%-30%).</a:t>
            </a:r>
          </a:p>
        </p:txBody>
      </p:sp>
    </p:spTree>
    <p:extLst>
      <p:ext uri="{BB962C8B-B14F-4D97-AF65-F5344CB8AC3E}">
        <p14:creationId xmlns:p14="http://schemas.microsoft.com/office/powerpoint/2010/main" val="19618535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4638"/>
            <a:ext cx="8229600" cy="1282154"/>
          </a:xfrm>
        </p:spPr>
        <p:txBody>
          <a:bodyPr>
            <a:normAutofit fontScale="90000"/>
          </a:bodyPr>
          <a:lstStyle/>
          <a:p>
            <a:r>
              <a:rPr lang="he-IL" dirty="0" smtClean="0">
                <a:cs typeface="+mn-cs"/>
              </a:rPr>
              <a:t/>
            </a:r>
            <a:br>
              <a:rPr lang="he-IL" dirty="0" smtClean="0">
                <a:cs typeface="+mn-cs"/>
              </a:rPr>
            </a:br>
            <a:r>
              <a:rPr lang="he-IL" sz="4900" b="1" u="sng" dirty="0" smtClean="0">
                <a:cs typeface="+mn-cs"/>
              </a:rPr>
              <a:t>ממצ</a:t>
            </a:r>
            <a:r>
              <a:rPr lang="he-IL" sz="4900" b="1" u="sng" dirty="0">
                <a:cs typeface="+mn-cs"/>
              </a:rPr>
              <a:t>אי </a:t>
            </a:r>
            <a:r>
              <a:rPr lang="he-IL" sz="4900" b="1" u="sng" dirty="0" smtClean="0">
                <a:cs typeface="+mn-cs"/>
              </a:rPr>
              <a:t>הסקר</a:t>
            </a:r>
            <a:r>
              <a:rPr lang="he-IL" sz="4900" dirty="0">
                <a:cs typeface="+mn-cs"/>
              </a:rPr>
              <a:t/>
            </a:r>
            <a:br>
              <a:rPr lang="he-IL" sz="4900" dirty="0">
                <a:cs typeface="+mn-cs"/>
              </a:rPr>
            </a:br>
            <a:r>
              <a:rPr lang="he-IL" sz="3300" u="sng" dirty="0" smtClean="0">
                <a:cs typeface="+mn-cs"/>
              </a:rPr>
              <a:t>דיווח על הטרדות מיניות</a:t>
            </a:r>
            <a:r>
              <a:rPr lang="en-US" sz="3300" u="sng" dirty="0" smtClean="0">
                <a:cs typeface="+mn-cs"/>
              </a:rPr>
              <a:t> – </a:t>
            </a:r>
            <a:r>
              <a:rPr lang="he-IL" sz="3300" u="sng" dirty="0" smtClean="0">
                <a:cs typeface="+mn-cs"/>
              </a:rPr>
              <a:t>מאפייני המוטרד/ת לפי דרגה</a:t>
            </a:r>
            <a:r>
              <a:rPr lang="en-US" sz="3300" dirty="0">
                <a:cs typeface="+mn-cs"/>
              </a:rPr>
              <a:t/>
            </a:r>
            <a:br>
              <a:rPr lang="en-US" sz="3300" dirty="0">
                <a:cs typeface="+mn-cs"/>
              </a:rPr>
            </a:br>
            <a:r>
              <a:rPr lang="he-IL" sz="3600" dirty="0">
                <a:cs typeface="+mn-cs"/>
              </a:rPr>
              <a:t/>
            </a:r>
            <a:br>
              <a:rPr lang="he-IL" sz="3600" dirty="0">
                <a:cs typeface="+mn-cs"/>
              </a:rPr>
            </a:br>
            <a:endParaRPr lang="he-IL" sz="4900" dirty="0">
              <a:cs typeface="+mn-cs"/>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600" y="1454150"/>
            <a:ext cx="8940800" cy="3949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מלבן מעוגל 4"/>
          <p:cNvSpPr/>
          <p:nvPr/>
        </p:nvSpPr>
        <p:spPr>
          <a:xfrm>
            <a:off x="5580112" y="1988840"/>
            <a:ext cx="3024336" cy="432048"/>
          </a:xfrm>
          <a:prstGeom prst="round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 name="מלבן מעוגל 5"/>
          <p:cNvSpPr/>
          <p:nvPr/>
        </p:nvSpPr>
        <p:spPr>
          <a:xfrm>
            <a:off x="6588224" y="3068960"/>
            <a:ext cx="2098576" cy="432048"/>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מלבן מעוגל 7"/>
          <p:cNvSpPr/>
          <p:nvPr/>
        </p:nvSpPr>
        <p:spPr>
          <a:xfrm>
            <a:off x="6042992" y="4714194"/>
            <a:ext cx="2098576" cy="432048"/>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מלבן מעוגל 8"/>
          <p:cNvSpPr/>
          <p:nvPr/>
        </p:nvSpPr>
        <p:spPr>
          <a:xfrm>
            <a:off x="973720" y="4729304"/>
            <a:ext cx="2098576" cy="4998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2851829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מציין מיקום תוכן 2"/>
          <p:cNvSpPr>
            <a:spLocks noGrp="1"/>
          </p:cNvSpPr>
          <p:nvPr>
            <p:ph idx="1"/>
          </p:nvPr>
        </p:nvSpPr>
        <p:spPr>
          <a:xfrm>
            <a:off x="457200" y="1600200"/>
            <a:ext cx="8229600" cy="4525963"/>
          </a:xfrm>
        </p:spPr>
        <p:txBody>
          <a:bodyPr>
            <a:normAutofit/>
          </a:bodyPr>
          <a:lstStyle/>
          <a:p>
            <a:r>
              <a:rPr lang="he-IL" sz="2200" dirty="0" smtClean="0"/>
              <a:t>מבין המטרידות/ים – 87% גברים ו- 13% נשים.</a:t>
            </a:r>
          </a:p>
          <a:p>
            <a:pPr marL="0" indent="0">
              <a:buNone/>
            </a:pPr>
            <a:endParaRPr lang="he-IL" sz="2200" b="1" u="sng" dirty="0" smtClean="0"/>
          </a:p>
          <a:p>
            <a:pPr marL="0" indent="0">
              <a:buNone/>
            </a:pPr>
            <a:r>
              <a:rPr lang="he-IL" sz="2200" b="1" u="sng" dirty="0" smtClean="0"/>
              <a:t>זהות המטריד/ה:</a:t>
            </a:r>
          </a:p>
        </p:txBody>
      </p:sp>
      <p:sp>
        <p:nvSpPr>
          <p:cNvPr id="2" name="כותרת 1"/>
          <p:cNvSpPr>
            <a:spLocks noGrp="1"/>
          </p:cNvSpPr>
          <p:nvPr>
            <p:ph type="title"/>
          </p:nvPr>
        </p:nvSpPr>
        <p:spPr>
          <a:xfrm>
            <a:off x="457200" y="274638"/>
            <a:ext cx="8229600" cy="1282154"/>
          </a:xfrm>
        </p:spPr>
        <p:txBody>
          <a:bodyPr>
            <a:normAutofit fontScale="90000"/>
          </a:bodyPr>
          <a:lstStyle/>
          <a:p>
            <a:r>
              <a:rPr lang="he-IL" sz="4900" b="1" u="sng" dirty="0" smtClean="0">
                <a:cs typeface="+mn-cs"/>
              </a:rPr>
              <a:t>ממצאי הסקר</a:t>
            </a:r>
            <a:r>
              <a:rPr lang="he-IL" sz="4900" b="1" u="sng" dirty="0">
                <a:cs typeface="+mn-cs"/>
              </a:rPr>
              <a:t/>
            </a:r>
            <a:br>
              <a:rPr lang="he-IL" sz="4900" b="1" u="sng" dirty="0">
                <a:cs typeface="+mn-cs"/>
              </a:rPr>
            </a:br>
            <a:r>
              <a:rPr lang="he-IL" sz="3600" u="sng" dirty="0" smtClean="0">
                <a:cs typeface="+mn-cs"/>
              </a:rPr>
              <a:t>דיווח על הטרדות מיניות</a:t>
            </a:r>
            <a:r>
              <a:rPr lang="en-US" sz="3600" u="sng" dirty="0" smtClean="0">
                <a:cs typeface="+mn-cs"/>
              </a:rPr>
              <a:t> – </a:t>
            </a:r>
            <a:r>
              <a:rPr lang="he-IL" sz="3600" u="sng" dirty="0" smtClean="0">
                <a:cs typeface="+mn-cs"/>
              </a:rPr>
              <a:t>מאפייני המטריד/ה</a:t>
            </a:r>
            <a:endParaRPr lang="he-IL" sz="4900" dirty="0">
              <a:cs typeface="+mn-cs"/>
            </a:endParaRPr>
          </a:p>
        </p:txBody>
      </p:sp>
      <p:graphicFrame>
        <p:nvGraphicFramePr>
          <p:cNvPr id="6" name="Chart 1"/>
          <p:cNvGraphicFramePr/>
          <p:nvPr>
            <p:extLst>
              <p:ext uri="{D42A27DB-BD31-4B8C-83A1-F6EECF244321}">
                <p14:modId xmlns:p14="http://schemas.microsoft.com/office/powerpoint/2010/main" val="2538019853"/>
              </p:ext>
            </p:extLst>
          </p:nvPr>
        </p:nvGraphicFramePr>
        <p:xfrm>
          <a:off x="821821" y="3068960"/>
          <a:ext cx="7500358" cy="2645977"/>
        </p:xfrm>
        <a:graphic>
          <a:graphicData uri="http://schemas.openxmlformats.org/drawingml/2006/chart">
            <c:chart xmlns:c="http://schemas.openxmlformats.org/drawingml/2006/chart" xmlns:r="http://schemas.openxmlformats.org/officeDocument/2006/relationships" r:id="rId2"/>
          </a:graphicData>
        </a:graphic>
      </p:graphicFrame>
      <p:sp>
        <p:nvSpPr>
          <p:cNvPr id="7" name="כותרת 1"/>
          <p:cNvSpPr txBox="1">
            <a:spLocks/>
          </p:cNvSpPr>
          <p:nvPr/>
        </p:nvSpPr>
        <p:spPr>
          <a:xfrm>
            <a:off x="457200" y="5867981"/>
            <a:ext cx="8229600" cy="1282154"/>
          </a:xfrm>
          <a:prstGeom prst="rect">
            <a:avLst/>
          </a:prstGeom>
        </p:spPr>
        <p:txBody>
          <a:bodyPr vert="horz" lIns="91440" tIns="45720" rIns="91440" bIns="45720" rtlCol="1" anchor="ctr">
            <a:normAutofit fontScale="97500"/>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he-IL" sz="2300" dirty="0" smtClean="0">
                <a:cs typeface="+mn-cs"/>
              </a:rPr>
              <a:t>41% מהמטרידים/</a:t>
            </a:r>
            <a:r>
              <a:rPr lang="he-IL" sz="2300" dirty="0" err="1" smtClean="0">
                <a:cs typeface="+mn-cs"/>
              </a:rPr>
              <a:t>ות</a:t>
            </a:r>
            <a:r>
              <a:rPr lang="he-IL" sz="2300" dirty="0" smtClean="0">
                <a:cs typeface="+mn-cs"/>
              </a:rPr>
              <a:t> עובדים ו-19% מנהלים.</a:t>
            </a:r>
            <a:r>
              <a:rPr lang="he-IL" sz="3600" dirty="0" smtClean="0">
                <a:cs typeface="+mn-cs"/>
              </a:rPr>
              <a:t/>
            </a:r>
            <a:br>
              <a:rPr lang="he-IL" sz="3600" dirty="0" smtClean="0">
                <a:cs typeface="+mn-cs"/>
              </a:rPr>
            </a:br>
            <a:endParaRPr lang="he-IL" sz="4900" dirty="0">
              <a:cs typeface="+mn-cs"/>
            </a:endParaRPr>
          </a:p>
        </p:txBody>
      </p:sp>
    </p:spTree>
    <p:extLst>
      <p:ext uri="{BB962C8B-B14F-4D97-AF65-F5344CB8AC3E}">
        <p14:creationId xmlns:p14="http://schemas.microsoft.com/office/powerpoint/2010/main" val="863625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01600" y="6488668"/>
            <a:ext cx="812800" cy="369332"/>
          </a:xfrm>
          <a:prstGeom prst="rect">
            <a:avLst/>
          </a:prstGeom>
          <a:noFill/>
        </p:spPr>
        <p:txBody>
          <a:bodyPr wrap="square" rtlCol="0">
            <a:spAutoFit/>
          </a:bodyPr>
          <a:lstStyle/>
          <a:p>
            <a:r>
              <a:rPr lang="en-US" b="1" dirty="0">
                <a:solidFill>
                  <a:schemeClr val="bg1"/>
                </a:solidFill>
              </a:rPr>
              <a:t>15</a:t>
            </a:r>
          </a:p>
        </p:txBody>
      </p:sp>
      <p:sp>
        <p:nvSpPr>
          <p:cNvPr id="9" name="כותרת 1"/>
          <p:cNvSpPr txBox="1">
            <a:spLocks/>
          </p:cNvSpPr>
          <p:nvPr/>
        </p:nvSpPr>
        <p:spPr>
          <a:xfrm>
            <a:off x="0" y="517591"/>
            <a:ext cx="9144000" cy="1282154"/>
          </a:xfrm>
          <a:prstGeom prst="rect">
            <a:avLst/>
          </a:prstGeom>
        </p:spPr>
        <p:txBody>
          <a:bodyPr vert="horz" lIns="91440" tIns="45720" rIns="91440" bIns="45720" rtlCol="1" anchor="ctr">
            <a:no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he-IL" b="1" u="sng" dirty="0" smtClean="0">
                <a:cs typeface="+mn-cs"/>
              </a:rPr>
              <a:t>ממצאי הסקר</a:t>
            </a:r>
            <a:r>
              <a:rPr lang="he-IL" sz="3200" b="1" dirty="0" smtClean="0">
                <a:cs typeface="+mn-cs"/>
              </a:rPr>
              <a:t/>
            </a:r>
            <a:br>
              <a:rPr lang="he-IL" sz="3200" b="1" dirty="0" smtClean="0">
                <a:cs typeface="+mn-cs"/>
              </a:rPr>
            </a:br>
            <a:r>
              <a:rPr lang="he-IL" sz="3100" u="sng" dirty="0" smtClean="0">
                <a:cs typeface="+mn-cs"/>
              </a:rPr>
              <a:t>דיווח על הטרדות מיניות</a:t>
            </a:r>
            <a:r>
              <a:rPr lang="en-US" sz="3100" u="sng" dirty="0" smtClean="0">
                <a:cs typeface="+mn-cs"/>
              </a:rPr>
              <a:t> – </a:t>
            </a:r>
            <a:r>
              <a:rPr lang="he-IL" sz="3100" u="sng" dirty="0" smtClean="0">
                <a:cs typeface="+mn-cs"/>
              </a:rPr>
              <a:t>פנייה משוערת מול פניות בפועל</a:t>
            </a:r>
            <a:r>
              <a:rPr lang="en-US" sz="3100" b="1" dirty="0" smtClean="0">
                <a:cs typeface="+mn-cs"/>
              </a:rPr>
              <a:t/>
            </a:r>
            <a:br>
              <a:rPr lang="en-US" sz="3100" b="1" dirty="0" smtClean="0">
                <a:cs typeface="+mn-cs"/>
              </a:rPr>
            </a:br>
            <a:r>
              <a:rPr lang="he-IL" sz="2400" b="1" dirty="0" smtClean="0">
                <a:cs typeface="+mn-cs"/>
              </a:rPr>
              <a:t/>
            </a:r>
            <a:br>
              <a:rPr lang="he-IL" sz="2400" b="1" dirty="0" smtClean="0">
                <a:cs typeface="+mn-cs"/>
              </a:rPr>
            </a:br>
            <a:endParaRPr lang="he-IL" sz="3200" b="1" dirty="0">
              <a:cs typeface="+mn-cs"/>
            </a:endParaRPr>
          </a:p>
        </p:txBody>
      </p:sp>
      <p:graphicFrame>
        <p:nvGraphicFramePr>
          <p:cNvPr id="6" name="טבלה 5"/>
          <p:cNvGraphicFramePr>
            <a:graphicFrameLocks noGrp="1"/>
          </p:cNvGraphicFramePr>
          <p:nvPr>
            <p:extLst>
              <p:ext uri="{D42A27DB-BD31-4B8C-83A1-F6EECF244321}">
                <p14:modId xmlns:p14="http://schemas.microsoft.com/office/powerpoint/2010/main" val="1923428571"/>
              </p:ext>
            </p:extLst>
          </p:nvPr>
        </p:nvGraphicFramePr>
        <p:xfrm>
          <a:off x="1259632" y="1402258"/>
          <a:ext cx="6624736" cy="4258990"/>
        </p:xfrm>
        <a:graphic>
          <a:graphicData uri="http://schemas.openxmlformats.org/drawingml/2006/table">
            <a:tbl>
              <a:tblPr rtl="1" firstRow="1" firstCol="1" bandRow="1">
                <a:tableStyleId>{5C22544A-7EE6-4342-B048-85BDC9FD1C3A}</a:tableStyleId>
              </a:tblPr>
              <a:tblGrid>
                <a:gridCol w="2992022">
                  <a:extLst>
                    <a:ext uri="{9D8B030D-6E8A-4147-A177-3AD203B41FA5}">
                      <a16:colId xmlns:a16="http://schemas.microsoft.com/office/drawing/2014/main" val="20000"/>
                    </a:ext>
                  </a:extLst>
                </a:gridCol>
                <a:gridCol w="1816357">
                  <a:extLst>
                    <a:ext uri="{9D8B030D-6E8A-4147-A177-3AD203B41FA5}">
                      <a16:colId xmlns:a16="http://schemas.microsoft.com/office/drawing/2014/main" val="20001"/>
                    </a:ext>
                  </a:extLst>
                </a:gridCol>
                <a:gridCol w="1816357">
                  <a:extLst>
                    <a:ext uri="{9D8B030D-6E8A-4147-A177-3AD203B41FA5}">
                      <a16:colId xmlns:a16="http://schemas.microsoft.com/office/drawing/2014/main" val="20002"/>
                    </a:ext>
                  </a:extLst>
                </a:gridCol>
              </a:tblGrid>
              <a:tr h="1143210">
                <a:tc>
                  <a:txBody>
                    <a:bodyPr/>
                    <a:lstStyle/>
                    <a:p>
                      <a:pPr algn="ctr" rtl="1" fontAlgn="auto" hangingPunct="1">
                        <a:lnSpc>
                          <a:spcPct val="150000"/>
                        </a:lnSpc>
                        <a:spcAft>
                          <a:spcPts val="0"/>
                        </a:spcAft>
                      </a:pPr>
                      <a:r>
                        <a:rPr lang="he-IL" sz="1200" dirty="0">
                          <a:effectLst/>
                        </a:rPr>
                        <a:t>למי אפנה / למי פניתי במקרה של הטרדה מינית</a:t>
                      </a:r>
                      <a:endParaRPr lang="en-US" sz="1000" dirty="0">
                        <a:effectLst/>
                        <a:latin typeface="Times New Roman"/>
                        <a:ea typeface="Times New Roman"/>
                        <a:cs typeface="David"/>
                      </a:endParaRPr>
                    </a:p>
                  </a:txBody>
                  <a:tcPr marL="68580" marR="68580" marT="0" marB="0" anchor="ctr"/>
                </a:tc>
                <a:tc>
                  <a:txBody>
                    <a:bodyPr/>
                    <a:lstStyle/>
                    <a:p>
                      <a:pPr algn="ctr" rtl="1" fontAlgn="auto" hangingPunct="1">
                        <a:lnSpc>
                          <a:spcPct val="150000"/>
                        </a:lnSpc>
                        <a:spcAft>
                          <a:spcPts val="0"/>
                        </a:spcAft>
                      </a:pPr>
                      <a:r>
                        <a:rPr lang="he-IL" sz="1200" dirty="0">
                          <a:effectLst/>
                        </a:rPr>
                        <a:t>התפלגות המשיבות/ים לשאלה - במקרה של הטרדה מינית, למי תפני/ה *</a:t>
                      </a:r>
                      <a:endParaRPr lang="en-US" sz="1000" dirty="0">
                        <a:effectLst/>
                        <a:latin typeface="Times New Roman"/>
                        <a:ea typeface="Times New Roman"/>
                        <a:cs typeface="David"/>
                      </a:endParaRPr>
                    </a:p>
                  </a:txBody>
                  <a:tcPr marL="68580" marR="68580" marT="0" marB="0" anchor="ctr"/>
                </a:tc>
                <a:tc>
                  <a:txBody>
                    <a:bodyPr/>
                    <a:lstStyle/>
                    <a:p>
                      <a:pPr algn="ctr" rtl="1" fontAlgn="auto" hangingPunct="1">
                        <a:lnSpc>
                          <a:spcPct val="150000"/>
                        </a:lnSpc>
                        <a:spcAft>
                          <a:spcPts val="0"/>
                        </a:spcAft>
                      </a:pPr>
                      <a:r>
                        <a:rPr lang="he-IL" sz="1200" dirty="0">
                          <a:effectLst/>
                        </a:rPr>
                        <a:t>התפלגות הפניות בפועל מבין אלו שדיווחו כי עברו הטרדה **</a:t>
                      </a:r>
                      <a:endParaRPr lang="en-US" sz="1000" dirty="0">
                        <a:effectLst/>
                        <a:latin typeface="Times New Roman"/>
                        <a:ea typeface="Times New Roman"/>
                        <a:cs typeface="David"/>
                      </a:endParaRPr>
                    </a:p>
                  </a:txBody>
                  <a:tcPr marL="68580" marR="68580" marT="0" marB="0" anchor="ctr"/>
                </a:tc>
                <a:extLst>
                  <a:ext uri="{0D108BD9-81ED-4DB2-BD59-A6C34878D82A}">
                    <a16:rowId xmlns:a16="http://schemas.microsoft.com/office/drawing/2014/main" val="10000"/>
                  </a:ext>
                </a:extLst>
              </a:tr>
              <a:tr h="279095">
                <a:tc>
                  <a:txBody>
                    <a:bodyPr/>
                    <a:lstStyle/>
                    <a:p>
                      <a:pPr marL="102235" algn="ctr" rtl="1" hangingPunct="0">
                        <a:lnSpc>
                          <a:spcPct val="150000"/>
                        </a:lnSpc>
                        <a:spcAft>
                          <a:spcPts val="0"/>
                        </a:spcAft>
                      </a:pPr>
                      <a:r>
                        <a:rPr lang="he-IL" sz="1200" dirty="0">
                          <a:effectLst/>
                        </a:rPr>
                        <a:t>לעמית/ה ביחידה</a:t>
                      </a:r>
                      <a:endParaRPr lang="en-US" sz="1000" dirty="0">
                        <a:effectLst/>
                        <a:latin typeface="Times New Roman"/>
                        <a:ea typeface="Times New Roman"/>
                        <a:cs typeface="David"/>
                      </a:endParaRPr>
                    </a:p>
                  </a:txBody>
                  <a:tcPr marL="68580" marR="68580" marT="0" marB="0" anchor="ctr"/>
                </a:tc>
                <a:tc>
                  <a:txBody>
                    <a:bodyPr/>
                    <a:lstStyle/>
                    <a:p>
                      <a:pPr algn="ctr" rtl="1" fontAlgn="auto" hangingPunct="1">
                        <a:lnSpc>
                          <a:spcPct val="150000"/>
                        </a:lnSpc>
                        <a:spcAft>
                          <a:spcPts val="0"/>
                        </a:spcAft>
                      </a:pPr>
                      <a:r>
                        <a:rPr lang="he-IL" sz="1200" b="1" dirty="0">
                          <a:solidFill>
                            <a:schemeClr val="tx1"/>
                          </a:solidFill>
                          <a:effectLst/>
                        </a:rPr>
                        <a:t>15%</a:t>
                      </a:r>
                      <a:endParaRPr lang="en-US" sz="1000" b="1" dirty="0">
                        <a:solidFill>
                          <a:schemeClr val="tx1"/>
                        </a:solidFill>
                        <a:effectLst/>
                        <a:latin typeface="Times New Roman"/>
                        <a:ea typeface="Times New Roman"/>
                        <a:cs typeface="David"/>
                      </a:endParaRPr>
                    </a:p>
                  </a:txBody>
                  <a:tcPr marL="68580" marR="68580" marT="0" marB="0" anchor="ctr"/>
                </a:tc>
                <a:tc>
                  <a:txBody>
                    <a:bodyPr/>
                    <a:lstStyle/>
                    <a:p>
                      <a:pPr algn="ctr" rtl="1" fontAlgn="auto" hangingPunct="1">
                        <a:lnSpc>
                          <a:spcPct val="150000"/>
                        </a:lnSpc>
                        <a:spcAft>
                          <a:spcPts val="0"/>
                        </a:spcAft>
                      </a:pPr>
                      <a:r>
                        <a:rPr lang="he-IL" sz="1200" b="1" dirty="0">
                          <a:solidFill>
                            <a:schemeClr val="tx1"/>
                          </a:solidFill>
                          <a:effectLst/>
                        </a:rPr>
                        <a:t>14%</a:t>
                      </a:r>
                      <a:endParaRPr lang="en-US" sz="1000" b="1" dirty="0">
                        <a:solidFill>
                          <a:schemeClr val="tx1"/>
                        </a:solidFill>
                        <a:effectLst/>
                        <a:latin typeface="Times New Roman"/>
                        <a:ea typeface="Times New Roman"/>
                        <a:cs typeface="David"/>
                      </a:endParaRPr>
                    </a:p>
                  </a:txBody>
                  <a:tcPr marL="68580" marR="68580" marT="0" marB="0" anchor="ctr"/>
                </a:tc>
                <a:extLst>
                  <a:ext uri="{0D108BD9-81ED-4DB2-BD59-A6C34878D82A}">
                    <a16:rowId xmlns:a16="http://schemas.microsoft.com/office/drawing/2014/main" val="10001"/>
                  </a:ext>
                </a:extLst>
              </a:tr>
              <a:tr h="279095">
                <a:tc>
                  <a:txBody>
                    <a:bodyPr/>
                    <a:lstStyle/>
                    <a:p>
                      <a:pPr marL="102235" algn="ctr" rtl="1" hangingPunct="0">
                        <a:lnSpc>
                          <a:spcPct val="150000"/>
                        </a:lnSpc>
                        <a:spcAft>
                          <a:spcPts val="0"/>
                        </a:spcAft>
                      </a:pPr>
                      <a:r>
                        <a:rPr lang="he-IL" sz="1200">
                          <a:effectLst/>
                        </a:rPr>
                        <a:t>למנהל/ת שלי ביחידה</a:t>
                      </a:r>
                      <a:endParaRPr lang="en-US" sz="1000">
                        <a:effectLst/>
                        <a:latin typeface="Times New Roman"/>
                        <a:ea typeface="Times New Roman"/>
                        <a:cs typeface="David"/>
                      </a:endParaRPr>
                    </a:p>
                  </a:txBody>
                  <a:tcPr marL="68580" marR="68580" marT="0" marB="0" anchor="ctr"/>
                </a:tc>
                <a:tc>
                  <a:txBody>
                    <a:bodyPr/>
                    <a:lstStyle/>
                    <a:p>
                      <a:pPr algn="ctr" rtl="1" fontAlgn="auto" hangingPunct="1">
                        <a:lnSpc>
                          <a:spcPct val="150000"/>
                        </a:lnSpc>
                        <a:spcAft>
                          <a:spcPts val="0"/>
                        </a:spcAft>
                      </a:pPr>
                      <a:r>
                        <a:rPr lang="he-IL" sz="1200" b="1" dirty="0">
                          <a:solidFill>
                            <a:schemeClr val="tx1"/>
                          </a:solidFill>
                          <a:effectLst/>
                        </a:rPr>
                        <a:t>26%</a:t>
                      </a:r>
                      <a:endParaRPr lang="en-US" sz="1000" b="1" dirty="0">
                        <a:solidFill>
                          <a:schemeClr val="tx1"/>
                        </a:solidFill>
                        <a:effectLst/>
                        <a:latin typeface="Times New Roman"/>
                        <a:ea typeface="Times New Roman"/>
                        <a:cs typeface="David"/>
                      </a:endParaRPr>
                    </a:p>
                  </a:txBody>
                  <a:tcPr marL="68580" marR="68580" marT="0" marB="0" anchor="ctr"/>
                </a:tc>
                <a:tc>
                  <a:txBody>
                    <a:bodyPr/>
                    <a:lstStyle/>
                    <a:p>
                      <a:pPr algn="ctr" rtl="1" fontAlgn="auto" hangingPunct="1">
                        <a:lnSpc>
                          <a:spcPct val="150000"/>
                        </a:lnSpc>
                        <a:spcAft>
                          <a:spcPts val="0"/>
                        </a:spcAft>
                      </a:pPr>
                      <a:r>
                        <a:rPr lang="he-IL" sz="1200" b="1" dirty="0">
                          <a:solidFill>
                            <a:schemeClr val="tx1"/>
                          </a:solidFill>
                          <a:effectLst/>
                        </a:rPr>
                        <a:t>11%</a:t>
                      </a:r>
                      <a:endParaRPr lang="en-US" sz="1000" b="1" dirty="0">
                        <a:solidFill>
                          <a:schemeClr val="tx1"/>
                        </a:solidFill>
                        <a:effectLst/>
                        <a:latin typeface="Times New Roman"/>
                        <a:ea typeface="Times New Roman"/>
                        <a:cs typeface="David"/>
                      </a:endParaRPr>
                    </a:p>
                  </a:txBody>
                  <a:tcPr marL="68580" marR="68580" marT="0" marB="0" anchor="ctr"/>
                </a:tc>
                <a:extLst>
                  <a:ext uri="{0D108BD9-81ED-4DB2-BD59-A6C34878D82A}">
                    <a16:rowId xmlns:a16="http://schemas.microsoft.com/office/drawing/2014/main" val="10002"/>
                  </a:ext>
                </a:extLst>
              </a:tr>
              <a:tr h="553835">
                <a:tc>
                  <a:txBody>
                    <a:bodyPr/>
                    <a:lstStyle/>
                    <a:p>
                      <a:pPr marL="102235" algn="ctr" rtl="1" hangingPunct="0">
                        <a:lnSpc>
                          <a:spcPct val="150000"/>
                        </a:lnSpc>
                        <a:spcAft>
                          <a:spcPts val="0"/>
                        </a:spcAft>
                      </a:pPr>
                      <a:r>
                        <a:rPr lang="he-IL" sz="1200" dirty="0">
                          <a:effectLst/>
                        </a:rPr>
                        <a:t>לממונה על הטרדה מינית במחוז/במשרד</a:t>
                      </a:r>
                      <a:endParaRPr lang="en-US" sz="1000" dirty="0">
                        <a:effectLst/>
                        <a:latin typeface="Times New Roman"/>
                        <a:ea typeface="Times New Roman"/>
                        <a:cs typeface="David"/>
                      </a:endParaRPr>
                    </a:p>
                  </a:txBody>
                  <a:tcPr marL="68580" marR="68580" marT="0" marB="0" anchor="ctr"/>
                </a:tc>
                <a:tc>
                  <a:txBody>
                    <a:bodyPr/>
                    <a:lstStyle/>
                    <a:p>
                      <a:pPr algn="ctr" rtl="1" fontAlgn="auto" hangingPunct="1">
                        <a:lnSpc>
                          <a:spcPct val="150000"/>
                        </a:lnSpc>
                        <a:spcAft>
                          <a:spcPts val="0"/>
                        </a:spcAft>
                      </a:pPr>
                      <a:r>
                        <a:rPr lang="he-IL" sz="1200" b="1" dirty="0">
                          <a:solidFill>
                            <a:schemeClr val="tx1"/>
                          </a:solidFill>
                          <a:effectLst/>
                        </a:rPr>
                        <a:t>17%</a:t>
                      </a:r>
                      <a:endParaRPr lang="en-US" sz="1000" b="1" dirty="0">
                        <a:solidFill>
                          <a:schemeClr val="tx1"/>
                        </a:solidFill>
                        <a:effectLst/>
                        <a:latin typeface="Times New Roman"/>
                        <a:ea typeface="Times New Roman"/>
                        <a:cs typeface="David"/>
                      </a:endParaRPr>
                    </a:p>
                  </a:txBody>
                  <a:tcPr marL="68580" marR="68580" marT="0" marB="0" anchor="ctr"/>
                </a:tc>
                <a:tc>
                  <a:txBody>
                    <a:bodyPr/>
                    <a:lstStyle/>
                    <a:p>
                      <a:pPr algn="ctr" rtl="1" fontAlgn="auto" hangingPunct="1">
                        <a:lnSpc>
                          <a:spcPct val="150000"/>
                        </a:lnSpc>
                        <a:spcAft>
                          <a:spcPts val="0"/>
                        </a:spcAft>
                      </a:pPr>
                      <a:r>
                        <a:rPr lang="he-IL" sz="1200" b="1" dirty="0">
                          <a:solidFill>
                            <a:schemeClr val="tx1"/>
                          </a:solidFill>
                          <a:effectLst/>
                        </a:rPr>
                        <a:t>3%</a:t>
                      </a:r>
                      <a:endParaRPr lang="en-US" sz="1000" b="1" dirty="0">
                        <a:solidFill>
                          <a:schemeClr val="tx1"/>
                        </a:solidFill>
                        <a:effectLst/>
                        <a:latin typeface="Times New Roman"/>
                        <a:ea typeface="Times New Roman"/>
                        <a:cs typeface="David"/>
                      </a:endParaRPr>
                    </a:p>
                  </a:txBody>
                  <a:tcPr marL="68580" marR="68580" marT="0" marB="0" anchor="ctr"/>
                </a:tc>
                <a:extLst>
                  <a:ext uri="{0D108BD9-81ED-4DB2-BD59-A6C34878D82A}">
                    <a16:rowId xmlns:a16="http://schemas.microsoft.com/office/drawing/2014/main" val="10003"/>
                  </a:ext>
                </a:extLst>
              </a:tr>
              <a:tr h="279095">
                <a:tc>
                  <a:txBody>
                    <a:bodyPr/>
                    <a:lstStyle/>
                    <a:p>
                      <a:pPr marL="102235" algn="ctr" rtl="1" hangingPunct="0">
                        <a:lnSpc>
                          <a:spcPct val="150000"/>
                        </a:lnSpc>
                        <a:spcAft>
                          <a:spcPts val="0"/>
                        </a:spcAft>
                      </a:pPr>
                      <a:r>
                        <a:rPr lang="he-IL" sz="1200">
                          <a:effectLst/>
                        </a:rPr>
                        <a:t>לגורם המטריד</a:t>
                      </a:r>
                      <a:endParaRPr lang="en-US" sz="1000">
                        <a:effectLst/>
                        <a:latin typeface="Times New Roman"/>
                        <a:ea typeface="Times New Roman"/>
                        <a:cs typeface="David"/>
                      </a:endParaRPr>
                    </a:p>
                  </a:txBody>
                  <a:tcPr marL="68580" marR="68580" marT="0" marB="0" anchor="ctr"/>
                </a:tc>
                <a:tc>
                  <a:txBody>
                    <a:bodyPr/>
                    <a:lstStyle/>
                    <a:p>
                      <a:pPr algn="ctr" rtl="1" fontAlgn="auto" hangingPunct="1">
                        <a:lnSpc>
                          <a:spcPct val="150000"/>
                        </a:lnSpc>
                        <a:spcAft>
                          <a:spcPts val="0"/>
                        </a:spcAft>
                      </a:pPr>
                      <a:r>
                        <a:rPr lang="he-IL" sz="1200" b="1" dirty="0">
                          <a:solidFill>
                            <a:schemeClr val="tx1"/>
                          </a:solidFill>
                          <a:effectLst/>
                        </a:rPr>
                        <a:t>4%</a:t>
                      </a:r>
                      <a:endParaRPr lang="en-US" sz="1000" b="1" dirty="0">
                        <a:solidFill>
                          <a:schemeClr val="tx1"/>
                        </a:solidFill>
                        <a:effectLst/>
                        <a:latin typeface="Times New Roman"/>
                        <a:ea typeface="Times New Roman"/>
                        <a:cs typeface="David"/>
                      </a:endParaRPr>
                    </a:p>
                  </a:txBody>
                  <a:tcPr marL="68580" marR="68580" marT="0" marB="0" anchor="ctr"/>
                </a:tc>
                <a:tc>
                  <a:txBody>
                    <a:bodyPr/>
                    <a:lstStyle/>
                    <a:p>
                      <a:pPr algn="ctr" rtl="1" fontAlgn="auto" hangingPunct="1">
                        <a:lnSpc>
                          <a:spcPct val="150000"/>
                        </a:lnSpc>
                        <a:spcAft>
                          <a:spcPts val="0"/>
                        </a:spcAft>
                      </a:pPr>
                      <a:r>
                        <a:rPr lang="he-IL" sz="1200" b="1" dirty="0">
                          <a:solidFill>
                            <a:schemeClr val="tx1"/>
                          </a:solidFill>
                          <a:effectLst/>
                        </a:rPr>
                        <a:t>11%</a:t>
                      </a:r>
                      <a:endParaRPr lang="en-US" sz="1000" b="1" dirty="0">
                        <a:solidFill>
                          <a:schemeClr val="tx1"/>
                        </a:solidFill>
                        <a:effectLst/>
                        <a:latin typeface="Times New Roman"/>
                        <a:ea typeface="Times New Roman"/>
                        <a:cs typeface="David"/>
                      </a:endParaRPr>
                    </a:p>
                  </a:txBody>
                  <a:tcPr marL="68580" marR="68580" marT="0" marB="0" anchor="ctr"/>
                </a:tc>
                <a:extLst>
                  <a:ext uri="{0D108BD9-81ED-4DB2-BD59-A6C34878D82A}">
                    <a16:rowId xmlns:a16="http://schemas.microsoft.com/office/drawing/2014/main" val="10004"/>
                  </a:ext>
                </a:extLst>
              </a:tr>
              <a:tr h="279095">
                <a:tc>
                  <a:txBody>
                    <a:bodyPr/>
                    <a:lstStyle/>
                    <a:p>
                      <a:pPr marL="102235" algn="ctr" rtl="1" hangingPunct="0">
                        <a:lnSpc>
                          <a:spcPct val="150000"/>
                        </a:lnSpc>
                        <a:spcAft>
                          <a:spcPts val="0"/>
                        </a:spcAft>
                      </a:pPr>
                      <a:r>
                        <a:rPr lang="he-IL" sz="1200" dirty="0">
                          <a:effectLst/>
                        </a:rPr>
                        <a:t>למשפחתי או לחברים</a:t>
                      </a:r>
                      <a:endParaRPr lang="en-US" sz="1000" dirty="0">
                        <a:effectLst/>
                        <a:latin typeface="Times New Roman"/>
                        <a:ea typeface="Times New Roman"/>
                        <a:cs typeface="David"/>
                      </a:endParaRPr>
                    </a:p>
                  </a:txBody>
                  <a:tcPr marL="68580" marR="68580" marT="0" marB="0" anchor="ctr"/>
                </a:tc>
                <a:tc>
                  <a:txBody>
                    <a:bodyPr/>
                    <a:lstStyle/>
                    <a:p>
                      <a:pPr algn="ctr" rtl="1" fontAlgn="auto" hangingPunct="1">
                        <a:lnSpc>
                          <a:spcPct val="150000"/>
                        </a:lnSpc>
                        <a:spcAft>
                          <a:spcPts val="0"/>
                        </a:spcAft>
                      </a:pPr>
                      <a:r>
                        <a:rPr lang="he-IL" sz="1200" b="1" dirty="0">
                          <a:solidFill>
                            <a:schemeClr val="tx1"/>
                          </a:solidFill>
                          <a:effectLst/>
                        </a:rPr>
                        <a:t>12%</a:t>
                      </a:r>
                      <a:endParaRPr lang="en-US" sz="1000" b="1" dirty="0">
                        <a:solidFill>
                          <a:schemeClr val="tx1"/>
                        </a:solidFill>
                        <a:effectLst/>
                        <a:latin typeface="Times New Roman"/>
                        <a:ea typeface="Times New Roman"/>
                        <a:cs typeface="David"/>
                      </a:endParaRPr>
                    </a:p>
                  </a:txBody>
                  <a:tcPr marL="68580" marR="68580" marT="0" marB="0" anchor="ctr"/>
                </a:tc>
                <a:tc>
                  <a:txBody>
                    <a:bodyPr/>
                    <a:lstStyle/>
                    <a:p>
                      <a:pPr algn="ctr" rtl="1" fontAlgn="auto" hangingPunct="1">
                        <a:lnSpc>
                          <a:spcPct val="150000"/>
                        </a:lnSpc>
                        <a:spcAft>
                          <a:spcPts val="0"/>
                        </a:spcAft>
                      </a:pPr>
                      <a:r>
                        <a:rPr lang="he-IL" sz="1200" b="1" dirty="0">
                          <a:solidFill>
                            <a:schemeClr val="tx1"/>
                          </a:solidFill>
                          <a:effectLst/>
                        </a:rPr>
                        <a:t>15%</a:t>
                      </a:r>
                      <a:endParaRPr lang="en-US" sz="1000" b="1" dirty="0">
                        <a:solidFill>
                          <a:schemeClr val="tx1"/>
                        </a:solidFill>
                        <a:effectLst/>
                        <a:latin typeface="Times New Roman"/>
                        <a:ea typeface="Times New Roman"/>
                        <a:cs typeface="David"/>
                      </a:endParaRPr>
                    </a:p>
                  </a:txBody>
                  <a:tcPr marL="68580" marR="68580" marT="0" marB="0" anchor="ctr"/>
                </a:tc>
                <a:extLst>
                  <a:ext uri="{0D108BD9-81ED-4DB2-BD59-A6C34878D82A}">
                    <a16:rowId xmlns:a16="http://schemas.microsoft.com/office/drawing/2014/main" val="10005"/>
                  </a:ext>
                </a:extLst>
              </a:tr>
              <a:tr h="279095">
                <a:tc>
                  <a:txBody>
                    <a:bodyPr/>
                    <a:lstStyle/>
                    <a:p>
                      <a:pPr marL="102235" algn="ctr" rtl="1" hangingPunct="0">
                        <a:lnSpc>
                          <a:spcPct val="150000"/>
                        </a:lnSpc>
                        <a:spcAft>
                          <a:spcPts val="0"/>
                        </a:spcAft>
                      </a:pPr>
                      <a:r>
                        <a:rPr lang="he-IL" sz="1200">
                          <a:effectLst/>
                        </a:rPr>
                        <a:t>לבן/בת הזוג שלי</a:t>
                      </a:r>
                      <a:endParaRPr lang="en-US" sz="1000">
                        <a:effectLst/>
                        <a:latin typeface="Times New Roman"/>
                        <a:ea typeface="Times New Roman"/>
                        <a:cs typeface="David"/>
                      </a:endParaRPr>
                    </a:p>
                  </a:txBody>
                  <a:tcPr marL="68580" marR="68580" marT="0" marB="0" anchor="ctr"/>
                </a:tc>
                <a:tc>
                  <a:txBody>
                    <a:bodyPr/>
                    <a:lstStyle/>
                    <a:p>
                      <a:pPr algn="ctr" rtl="1" fontAlgn="auto" hangingPunct="1">
                        <a:lnSpc>
                          <a:spcPct val="150000"/>
                        </a:lnSpc>
                        <a:spcAft>
                          <a:spcPts val="0"/>
                        </a:spcAft>
                      </a:pPr>
                      <a:r>
                        <a:rPr lang="he-IL" sz="1200" b="1" dirty="0">
                          <a:solidFill>
                            <a:schemeClr val="tx1"/>
                          </a:solidFill>
                          <a:effectLst/>
                        </a:rPr>
                        <a:t>18%</a:t>
                      </a:r>
                      <a:endParaRPr lang="en-US" sz="1000" b="1" dirty="0">
                        <a:solidFill>
                          <a:schemeClr val="tx1"/>
                        </a:solidFill>
                        <a:effectLst/>
                        <a:latin typeface="Times New Roman"/>
                        <a:ea typeface="Times New Roman"/>
                        <a:cs typeface="David"/>
                      </a:endParaRPr>
                    </a:p>
                  </a:txBody>
                  <a:tcPr marL="68580" marR="68580" marT="0" marB="0" anchor="ctr"/>
                </a:tc>
                <a:tc>
                  <a:txBody>
                    <a:bodyPr/>
                    <a:lstStyle/>
                    <a:p>
                      <a:pPr algn="ctr" rtl="1" fontAlgn="auto" hangingPunct="1">
                        <a:lnSpc>
                          <a:spcPct val="150000"/>
                        </a:lnSpc>
                        <a:spcAft>
                          <a:spcPts val="0"/>
                        </a:spcAft>
                      </a:pPr>
                      <a:r>
                        <a:rPr lang="he-IL" sz="1200" b="1" dirty="0">
                          <a:solidFill>
                            <a:schemeClr val="tx1"/>
                          </a:solidFill>
                          <a:effectLst/>
                        </a:rPr>
                        <a:t>15%</a:t>
                      </a:r>
                      <a:endParaRPr lang="en-US" sz="1000" b="1" dirty="0">
                        <a:solidFill>
                          <a:schemeClr val="tx1"/>
                        </a:solidFill>
                        <a:effectLst/>
                        <a:latin typeface="Times New Roman"/>
                        <a:ea typeface="Times New Roman"/>
                        <a:cs typeface="David"/>
                      </a:endParaRPr>
                    </a:p>
                  </a:txBody>
                  <a:tcPr marL="68580" marR="68580" marT="0" marB="0" anchor="ctr"/>
                </a:tc>
                <a:extLst>
                  <a:ext uri="{0D108BD9-81ED-4DB2-BD59-A6C34878D82A}">
                    <a16:rowId xmlns:a16="http://schemas.microsoft.com/office/drawing/2014/main" val="10006"/>
                  </a:ext>
                </a:extLst>
              </a:tr>
              <a:tr h="279095">
                <a:tc>
                  <a:txBody>
                    <a:bodyPr/>
                    <a:lstStyle/>
                    <a:p>
                      <a:pPr marL="102235" algn="ctr" rtl="1" hangingPunct="0">
                        <a:lnSpc>
                          <a:spcPct val="150000"/>
                        </a:lnSpc>
                        <a:spcAft>
                          <a:spcPts val="0"/>
                        </a:spcAft>
                      </a:pPr>
                      <a:r>
                        <a:rPr lang="he-IL" sz="1200">
                          <a:effectLst/>
                        </a:rPr>
                        <a:t>לגורם טיפולי מחוץ למשרד</a:t>
                      </a:r>
                      <a:endParaRPr lang="en-US" sz="1000">
                        <a:effectLst/>
                        <a:latin typeface="Times New Roman"/>
                        <a:ea typeface="Times New Roman"/>
                        <a:cs typeface="David"/>
                      </a:endParaRPr>
                    </a:p>
                  </a:txBody>
                  <a:tcPr marL="68580" marR="68580" marT="0" marB="0" anchor="ctr"/>
                </a:tc>
                <a:tc>
                  <a:txBody>
                    <a:bodyPr/>
                    <a:lstStyle/>
                    <a:p>
                      <a:pPr algn="ctr" rtl="1" fontAlgn="auto" hangingPunct="1">
                        <a:lnSpc>
                          <a:spcPct val="150000"/>
                        </a:lnSpc>
                        <a:spcAft>
                          <a:spcPts val="0"/>
                        </a:spcAft>
                      </a:pPr>
                      <a:r>
                        <a:rPr lang="he-IL" sz="1200" b="1" dirty="0">
                          <a:solidFill>
                            <a:schemeClr val="tx1"/>
                          </a:solidFill>
                          <a:effectLst/>
                        </a:rPr>
                        <a:t>4%</a:t>
                      </a:r>
                      <a:endParaRPr lang="en-US" sz="1000" b="1" dirty="0">
                        <a:solidFill>
                          <a:schemeClr val="tx1"/>
                        </a:solidFill>
                        <a:effectLst/>
                        <a:latin typeface="Times New Roman"/>
                        <a:ea typeface="Times New Roman"/>
                        <a:cs typeface="David"/>
                      </a:endParaRPr>
                    </a:p>
                  </a:txBody>
                  <a:tcPr marL="68580" marR="68580" marT="0" marB="0" anchor="ctr"/>
                </a:tc>
                <a:tc>
                  <a:txBody>
                    <a:bodyPr/>
                    <a:lstStyle/>
                    <a:p>
                      <a:pPr algn="ctr" rtl="1" fontAlgn="auto" hangingPunct="1">
                        <a:lnSpc>
                          <a:spcPct val="150000"/>
                        </a:lnSpc>
                        <a:spcAft>
                          <a:spcPts val="0"/>
                        </a:spcAft>
                      </a:pPr>
                      <a:r>
                        <a:rPr lang="he-IL" sz="1200" b="1" dirty="0">
                          <a:solidFill>
                            <a:schemeClr val="tx1"/>
                          </a:solidFill>
                          <a:effectLst/>
                        </a:rPr>
                        <a:t>2%</a:t>
                      </a:r>
                      <a:endParaRPr lang="en-US" sz="1000" b="1" dirty="0">
                        <a:solidFill>
                          <a:schemeClr val="tx1"/>
                        </a:solidFill>
                        <a:effectLst/>
                        <a:latin typeface="Times New Roman"/>
                        <a:ea typeface="Times New Roman"/>
                        <a:cs typeface="David"/>
                      </a:endParaRPr>
                    </a:p>
                  </a:txBody>
                  <a:tcPr marL="68580" marR="68580" marT="0" marB="0" anchor="ctr"/>
                </a:tc>
                <a:extLst>
                  <a:ext uri="{0D108BD9-81ED-4DB2-BD59-A6C34878D82A}">
                    <a16:rowId xmlns:a16="http://schemas.microsoft.com/office/drawing/2014/main" val="10007"/>
                  </a:ext>
                </a:extLst>
              </a:tr>
              <a:tr h="279095">
                <a:tc>
                  <a:txBody>
                    <a:bodyPr/>
                    <a:lstStyle/>
                    <a:p>
                      <a:pPr marL="102235" algn="ctr" rtl="1" hangingPunct="0">
                        <a:lnSpc>
                          <a:spcPct val="150000"/>
                        </a:lnSpc>
                        <a:spcAft>
                          <a:spcPts val="0"/>
                        </a:spcAft>
                      </a:pPr>
                      <a:r>
                        <a:rPr lang="he-IL" sz="1200">
                          <a:effectLst/>
                        </a:rPr>
                        <a:t>לגורם אחר מחוץ למשרד</a:t>
                      </a:r>
                      <a:endParaRPr lang="en-US" sz="1000">
                        <a:effectLst/>
                        <a:latin typeface="Times New Roman"/>
                        <a:ea typeface="Times New Roman"/>
                        <a:cs typeface="David"/>
                      </a:endParaRPr>
                    </a:p>
                  </a:txBody>
                  <a:tcPr marL="68580" marR="68580" marT="0" marB="0" anchor="ctr"/>
                </a:tc>
                <a:tc>
                  <a:txBody>
                    <a:bodyPr/>
                    <a:lstStyle/>
                    <a:p>
                      <a:pPr algn="ctr" rtl="1" fontAlgn="auto" hangingPunct="1">
                        <a:lnSpc>
                          <a:spcPct val="150000"/>
                        </a:lnSpc>
                        <a:spcAft>
                          <a:spcPts val="0"/>
                        </a:spcAft>
                      </a:pPr>
                      <a:r>
                        <a:rPr lang="he-IL" sz="1200" b="1" dirty="0">
                          <a:solidFill>
                            <a:schemeClr val="tx1"/>
                          </a:solidFill>
                          <a:effectLst/>
                        </a:rPr>
                        <a:t>1%</a:t>
                      </a:r>
                      <a:endParaRPr lang="en-US" sz="1000" b="1" dirty="0">
                        <a:solidFill>
                          <a:schemeClr val="tx1"/>
                        </a:solidFill>
                        <a:effectLst/>
                        <a:latin typeface="Times New Roman"/>
                        <a:ea typeface="Times New Roman"/>
                        <a:cs typeface="David"/>
                      </a:endParaRPr>
                    </a:p>
                  </a:txBody>
                  <a:tcPr marL="68580" marR="68580" marT="0" marB="0" anchor="ctr"/>
                </a:tc>
                <a:tc>
                  <a:txBody>
                    <a:bodyPr/>
                    <a:lstStyle/>
                    <a:p>
                      <a:pPr algn="ctr" rtl="1" fontAlgn="auto" hangingPunct="1">
                        <a:lnSpc>
                          <a:spcPct val="150000"/>
                        </a:lnSpc>
                        <a:spcAft>
                          <a:spcPts val="0"/>
                        </a:spcAft>
                      </a:pPr>
                      <a:r>
                        <a:rPr lang="he-IL" sz="1200" b="1" dirty="0">
                          <a:solidFill>
                            <a:schemeClr val="tx1"/>
                          </a:solidFill>
                          <a:effectLst/>
                        </a:rPr>
                        <a:t>-</a:t>
                      </a:r>
                      <a:endParaRPr lang="en-US" sz="1000" b="1" dirty="0">
                        <a:solidFill>
                          <a:schemeClr val="tx1"/>
                        </a:solidFill>
                        <a:effectLst/>
                        <a:latin typeface="Times New Roman"/>
                        <a:ea typeface="Times New Roman"/>
                        <a:cs typeface="David"/>
                      </a:endParaRPr>
                    </a:p>
                  </a:txBody>
                  <a:tcPr marL="68580" marR="68580" marT="0" marB="0" anchor="ctr"/>
                </a:tc>
                <a:extLst>
                  <a:ext uri="{0D108BD9-81ED-4DB2-BD59-A6C34878D82A}">
                    <a16:rowId xmlns:a16="http://schemas.microsoft.com/office/drawing/2014/main" val="10008"/>
                  </a:ext>
                </a:extLst>
              </a:tr>
              <a:tr h="279095">
                <a:tc>
                  <a:txBody>
                    <a:bodyPr/>
                    <a:lstStyle/>
                    <a:p>
                      <a:pPr marL="102235" algn="ctr" rtl="1" hangingPunct="0">
                        <a:lnSpc>
                          <a:spcPct val="150000"/>
                        </a:lnSpc>
                        <a:spcAft>
                          <a:spcPts val="0"/>
                        </a:spcAft>
                      </a:pPr>
                      <a:r>
                        <a:rPr lang="he-IL" sz="1200">
                          <a:effectLst/>
                        </a:rPr>
                        <a:t>לא יודעת למי לפנות</a:t>
                      </a:r>
                      <a:endParaRPr lang="en-US" sz="1000">
                        <a:effectLst/>
                        <a:latin typeface="Times New Roman"/>
                        <a:ea typeface="Times New Roman"/>
                        <a:cs typeface="David"/>
                      </a:endParaRPr>
                    </a:p>
                  </a:txBody>
                  <a:tcPr marL="68580" marR="68580" marT="0" marB="0" anchor="ctr"/>
                </a:tc>
                <a:tc>
                  <a:txBody>
                    <a:bodyPr/>
                    <a:lstStyle/>
                    <a:p>
                      <a:pPr algn="ctr" rtl="1" fontAlgn="auto" hangingPunct="1">
                        <a:lnSpc>
                          <a:spcPct val="150000"/>
                        </a:lnSpc>
                        <a:spcAft>
                          <a:spcPts val="0"/>
                        </a:spcAft>
                      </a:pPr>
                      <a:r>
                        <a:rPr lang="he-IL" sz="1200" b="1" dirty="0">
                          <a:solidFill>
                            <a:schemeClr val="tx1"/>
                          </a:solidFill>
                          <a:effectLst/>
                        </a:rPr>
                        <a:t>2%</a:t>
                      </a:r>
                      <a:endParaRPr lang="en-US" sz="1000" b="1" dirty="0">
                        <a:solidFill>
                          <a:schemeClr val="tx1"/>
                        </a:solidFill>
                        <a:effectLst/>
                        <a:latin typeface="Times New Roman"/>
                        <a:ea typeface="Times New Roman"/>
                        <a:cs typeface="David"/>
                      </a:endParaRPr>
                    </a:p>
                  </a:txBody>
                  <a:tcPr marL="68580" marR="68580" marT="0" marB="0" anchor="ctr"/>
                </a:tc>
                <a:tc>
                  <a:txBody>
                    <a:bodyPr/>
                    <a:lstStyle/>
                    <a:p>
                      <a:pPr algn="ctr" rtl="1" fontAlgn="auto" hangingPunct="1">
                        <a:lnSpc>
                          <a:spcPct val="150000"/>
                        </a:lnSpc>
                        <a:spcAft>
                          <a:spcPts val="0"/>
                        </a:spcAft>
                      </a:pPr>
                      <a:r>
                        <a:rPr lang="he-IL" sz="1200" b="1" dirty="0">
                          <a:solidFill>
                            <a:schemeClr val="tx1"/>
                          </a:solidFill>
                          <a:effectLst/>
                        </a:rPr>
                        <a:t>-</a:t>
                      </a:r>
                      <a:endParaRPr lang="en-US" sz="1000" b="1" dirty="0">
                        <a:solidFill>
                          <a:schemeClr val="tx1"/>
                        </a:solidFill>
                        <a:effectLst/>
                        <a:latin typeface="Times New Roman"/>
                        <a:ea typeface="Times New Roman"/>
                        <a:cs typeface="David"/>
                      </a:endParaRPr>
                    </a:p>
                  </a:txBody>
                  <a:tcPr marL="68580" marR="68580" marT="0" marB="0" anchor="ctr"/>
                </a:tc>
                <a:extLst>
                  <a:ext uri="{0D108BD9-81ED-4DB2-BD59-A6C34878D82A}">
                    <a16:rowId xmlns:a16="http://schemas.microsoft.com/office/drawing/2014/main" val="10009"/>
                  </a:ext>
                </a:extLst>
              </a:tr>
              <a:tr h="329185">
                <a:tc>
                  <a:txBody>
                    <a:bodyPr/>
                    <a:lstStyle/>
                    <a:p>
                      <a:pPr marL="102235" algn="ctr" rtl="1" hangingPunct="0">
                        <a:lnSpc>
                          <a:spcPct val="150000"/>
                        </a:lnSpc>
                        <a:spcAft>
                          <a:spcPts val="0"/>
                        </a:spcAft>
                      </a:pPr>
                      <a:r>
                        <a:rPr lang="he-IL" sz="1200" dirty="0">
                          <a:effectLst/>
                        </a:rPr>
                        <a:t>לא </a:t>
                      </a:r>
                      <a:r>
                        <a:rPr lang="he-IL" sz="1200" dirty="0" smtClean="0">
                          <a:effectLst/>
                        </a:rPr>
                        <a:t>פניתי/אפנה </a:t>
                      </a:r>
                      <a:r>
                        <a:rPr lang="he-IL" sz="1200" dirty="0">
                          <a:effectLst/>
                        </a:rPr>
                        <a:t>לאף אחד</a:t>
                      </a:r>
                      <a:endParaRPr lang="en-US" sz="1000" dirty="0">
                        <a:effectLst/>
                        <a:latin typeface="Times New Roman"/>
                        <a:ea typeface="Times New Roman"/>
                        <a:cs typeface="David"/>
                      </a:endParaRPr>
                    </a:p>
                  </a:txBody>
                  <a:tcPr marL="68580" marR="68580" marT="0" marB="0" anchor="ctr"/>
                </a:tc>
                <a:tc>
                  <a:txBody>
                    <a:bodyPr/>
                    <a:lstStyle/>
                    <a:p>
                      <a:pPr algn="ctr" rtl="1" fontAlgn="auto" hangingPunct="1">
                        <a:lnSpc>
                          <a:spcPct val="150000"/>
                        </a:lnSpc>
                        <a:spcAft>
                          <a:spcPts val="0"/>
                        </a:spcAft>
                      </a:pPr>
                      <a:r>
                        <a:rPr lang="he-IL" sz="1200" b="1" dirty="0">
                          <a:solidFill>
                            <a:schemeClr val="tx1"/>
                          </a:solidFill>
                          <a:effectLst/>
                        </a:rPr>
                        <a:t>1%</a:t>
                      </a:r>
                      <a:endParaRPr lang="en-US" sz="1000" b="1" dirty="0">
                        <a:solidFill>
                          <a:schemeClr val="tx1"/>
                        </a:solidFill>
                        <a:effectLst/>
                        <a:latin typeface="Times New Roman"/>
                        <a:ea typeface="Times New Roman"/>
                        <a:cs typeface="David"/>
                      </a:endParaRPr>
                    </a:p>
                  </a:txBody>
                  <a:tcPr marL="68580" marR="68580" marT="0" marB="0" anchor="ctr"/>
                </a:tc>
                <a:tc>
                  <a:txBody>
                    <a:bodyPr/>
                    <a:lstStyle/>
                    <a:p>
                      <a:pPr algn="ctr" rtl="1" fontAlgn="auto" hangingPunct="1">
                        <a:lnSpc>
                          <a:spcPct val="150000"/>
                        </a:lnSpc>
                        <a:spcAft>
                          <a:spcPts val="0"/>
                        </a:spcAft>
                      </a:pPr>
                      <a:r>
                        <a:rPr lang="he-IL" sz="1200" b="1" dirty="0">
                          <a:solidFill>
                            <a:schemeClr val="tx1"/>
                          </a:solidFill>
                          <a:effectLst/>
                        </a:rPr>
                        <a:t>28%</a:t>
                      </a:r>
                      <a:endParaRPr lang="en-US" sz="1000" b="1" dirty="0">
                        <a:solidFill>
                          <a:schemeClr val="tx1"/>
                        </a:solidFill>
                        <a:effectLst/>
                        <a:latin typeface="Times New Roman"/>
                        <a:ea typeface="Times New Roman"/>
                        <a:cs typeface="David"/>
                      </a:endParaRPr>
                    </a:p>
                  </a:txBody>
                  <a:tcPr marL="68580" marR="68580" marT="0" marB="0" anchor="ctr"/>
                </a:tc>
                <a:extLst>
                  <a:ext uri="{0D108BD9-81ED-4DB2-BD59-A6C34878D82A}">
                    <a16:rowId xmlns:a16="http://schemas.microsoft.com/office/drawing/2014/main" val="10010"/>
                  </a:ext>
                </a:extLst>
              </a:tr>
            </a:tbl>
          </a:graphicData>
        </a:graphic>
      </p:graphicFrame>
      <p:sp>
        <p:nvSpPr>
          <p:cNvPr id="11" name="כותרת 1"/>
          <p:cNvSpPr txBox="1">
            <a:spLocks/>
          </p:cNvSpPr>
          <p:nvPr/>
        </p:nvSpPr>
        <p:spPr>
          <a:xfrm>
            <a:off x="-108520" y="5746065"/>
            <a:ext cx="8879573" cy="1139319"/>
          </a:xfrm>
          <a:prstGeom prst="rect">
            <a:avLst/>
          </a:prstGeom>
        </p:spPr>
        <p:txBody>
          <a:bodyPr vert="horz" lIns="91440" tIns="45720" rIns="91440" bIns="45720" rtlCol="1" anchor="ctr">
            <a:normAutofit fontScale="97500"/>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r"/>
            <a:r>
              <a:rPr lang="he-IL" sz="1400" dirty="0">
                <a:cs typeface="+mn-cs"/>
              </a:rPr>
              <a:t>* בשאלה זו ניתן היה לבחור יותר מתשובה אחת, שאלה זו הופנתה לכלל המשיבות/ים לסקר</a:t>
            </a:r>
            <a:endParaRPr lang="en-US" sz="1400" dirty="0">
              <a:cs typeface="+mn-cs"/>
            </a:endParaRPr>
          </a:p>
          <a:p>
            <a:pPr algn="r"/>
            <a:r>
              <a:rPr lang="he-IL" sz="1400" dirty="0">
                <a:cs typeface="+mn-cs"/>
              </a:rPr>
              <a:t>** שאלה זו הופנתה ככלל למי שהשיבו בחיוב לשאלה האם עברו הטרדה מינית מאז תחילת עבודתם במשרד (אולם בפועל השיבו עליה עוד כמה עשרות שהשיבו בשלילה לשאלה, ייתכן שביחס להטרדות שקדמו לתחילת עבודתם במשרד</a:t>
            </a:r>
            <a:r>
              <a:rPr lang="he-IL" sz="1400" dirty="0" smtClean="0">
                <a:cs typeface="+mn-cs"/>
              </a:rPr>
              <a:t>)</a:t>
            </a:r>
          </a:p>
          <a:p>
            <a:pPr algn="r"/>
            <a:r>
              <a:rPr lang="he-IL" sz="1400" b="1" dirty="0" smtClean="0">
                <a:cs typeface="+mn-cs"/>
              </a:rPr>
              <a:t>המסקנה היא שנדרש לפעול תחת ההנחה שרוב ההטרדות המיניות אינן מדווחות, ואינן ידועות לארגון. </a:t>
            </a:r>
            <a:endParaRPr lang="en-US" sz="1400" b="1" dirty="0">
              <a:cs typeface="+mn-cs"/>
            </a:endParaRPr>
          </a:p>
        </p:txBody>
      </p:sp>
    </p:spTree>
    <p:extLst>
      <p:ext uri="{BB962C8B-B14F-4D97-AF65-F5344CB8AC3E}">
        <p14:creationId xmlns:p14="http://schemas.microsoft.com/office/powerpoint/2010/main" val="35236381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4638"/>
            <a:ext cx="8229600" cy="1282154"/>
          </a:xfrm>
        </p:spPr>
        <p:txBody>
          <a:bodyPr>
            <a:normAutofit fontScale="90000"/>
          </a:bodyPr>
          <a:lstStyle/>
          <a:p>
            <a:r>
              <a:rPr lang="he-IL" dirty="0" smtClean="0">
                <a:cs typeface="+mn-cs"/>
              </a:rPr>
              <a:t/>
            </a:r>
            <a:br>
              <a:rPr lang="he-IL" dirty="0" smtClean="0">
                <a:cs typeface="+mn-cs"/>
              </a:rPr>
            </a:br>
            <a:r>
              <a:rPr lang="he-IL" sz="4900" b="1" u="sng" dirty="0" smtClean="0">
                <a:cs typeface="+mn-cs"/>
              </a:rPr>
              <a:t>ממצ</a:t>
            </a:r>
            <a:r>
              <a:rPr lang="he-IL" sz="4900" b="1" u="sng" dirty="0">
                <a:cs typeface="+mn-cs"/>
              </a:rPr>
              <a:t>אי </a:t>
            </a:r>
            <a:r>
              <a:rPr lang="he-IL" sz="4900" b="1" u="sng" dirty="0" smtClean="0">
                <a:cs typeface="+mn-cs"/>
              </a:rPr>
              <a:t>הסקר</a:t>
            </a:r>
            <a:r>
              <a:rPr lang="he-IL" sz="4900" dirty="0">
                <a:cs typeface="+mn-cs"/>
              </a:rPr>
              <a:t/>
            </a:r>
            <a:br>
              <a:rPr lang="he-IL" sz="4900" dirty="0">
                <a:cs typeface="+mn-cs"/>
              </a:rPr>
            </a:br>
            <a:r>
              <a:rPr lang="he-IL" sz="3600" u="sng" dirty="0">
                <a:cs typeface="+mn-cs"/>
              </a:rPr>
              <a:t>חשיפה לה</a:t>
            </a:r>
            <a:r>
              <a:rPr lang="he-IL" sz="3600" u="sng" dirty="0" smtClean="0">
                <a:cs typeface="+mn-cs"/>
              </a:rPr>
              <a:t>תנהגויות בעייתיות מצד מנהלים/</a:t>
            </a:r>
            <a:r>
              <a:rPr lang="he-IL" sz="3600" u="sng" dirty="0" err="1" smtClean="0">
                <a:cs typeface="+mn-cs"/>
              </a:rPr>
              <a:t>ות</a:t>
            </a:r>
            <a:r>
              <a:rPr lang="en-US" sz="3600" dirty="0">
                <a:cs typeface="+mn-cs"/>
              </a:rPr>
              <a:t/>
            </a:r>
            <a:br>
              <a:rPr lang="en-US" sz="3600" dirty="0">
                <a:cs typeface="+mn-cs"/>
              </a:rPr>
            </a:br>
            <a:r>
              <a:rPr lang="he-IL" sz="3600" dirty="0">
                <a:cs typeface="+mn-cs"/>
              </a:rPr>
              <a:t/>
            </a:r>
            <a:br>
              <a:rPr lang="he-IL" sz="3600" dirty="0">
                <a:cs typeface="+mn-cs"/>
              </a:rPr>
            </a:br>
            <a:endParaRPr lang="he-IL" sz="4900" dirty="0">
              <a:cs typeface="+mn-cs"/>
            </a:endParaRPr>
          </a:p>
        </p:txBody>
      </p:sp>
      <p:sp>
        <p:nvSpPr>
          <p:cNvPr id="9" name="TextBox 8"/>
          <p:cNvSpPr txBox="1"/>
          <p:nvPr/>
        </p:nvSpPr>
        <p:spPr>
          <a:xfrm>
            <a:off x="135466" y="6361283"/>
            <a:ext cx="1083733" cy="335756"/>
          </a:xfrm>
          <a:prstGeom prst="rect">
            <a:avLst/>
          </a:prstGeom>
          <a:noFill/>
        </p:spPr>
        <p:txBody>
          <a:bodyPr wrap="square" rtlCol="0">
            <a:spAutoFit/>
          </a:bodyPr>
          <a:lstStyle/>
          <a:p>
            <a:r>
              <a:rPr lang="en-US" b="1" dirty="0">
                <a:solidFill>
                  <a:schemeClr val="bg1"/>
                </a:solidFill>
              </a:rPr>
              <a:t>11</a:t>
            </a:r>
          </a:p>
        </p:txBody>
      </p:sp>
      <p:sp>
        <p:nvSpPr>
          <p:cNvPr id="4" name="TextBox 3"/>
          <p:cNvSpPr txBox="1"/>
          <p:nvPr/>
        </p:nvSpPr>
        <p:spPr>
          <a:xfrm>
            <a:off x="755576" y="6221830"/>
            <a:ext cx="8202495" cy="276999"/>
          </a:xfrm>
          <a:prstGeom prst="rect">
            <a:avLst/>
          </a:prstGeom>
          <a:noFill/>
        </p:spPr>
        <p:txBody>
          <a:bodyPr wrap="square" rtlCol="1">
            <a:spAutoFit/>
          </a:bodyPr>
          <a:lstStyle/>
          <a:p>
            <a:r>
              <a:rPr lang="he-IL" sz="1200" dirty="0" smtClean="0"/>
              <a:t>*פחות מ-0.5% דיווחו על התנהגויות חמורות יותר</a:t>
            </a:r>
            <a:endParaRPr lang="he-IL" sz="1200" dirty="0"/>
          </a:p>
        </p:txBody>
      </p:sp>
      <p:graphicFrame>
        <p:nvGraphicFramePr>
          <p:cNvPr id="6" name="טבלה 5"/>
          <p:cNvGraphicFramePr>
            <a:graphicFrameLocks noGrp="1"/>
          </p:cNvGraphicFramePr>
          <p:nvPr>
            <p:extLst>
              <p:ext uri="{D42A27DB-BD31-4B8C-83A1-F6EECF244321}">
                <p14:modId xmlns:p14="http://schemas.microsoft.com/office/powerpoint/2010/main" val="3923594342"/>
              </p:ext>
            </p:extLst>
          </p:nvPr>
        </p:nvGraphicFramePr>
        <p:xfrm>
          <a:off x="683567" y="1412773"/>
          <a:ext cx="8196260" cy="4809057"/>
        </p:xfrm>
        <a:graphic>
          <a:graphicData uri="http://schemas.openxmlformats.org/drawingml/2006/table">
            <a:tbl>
              <a:tblPr rtl="1" firstRow="1" firstCol="1" bandRow="1">
                <a:tableStyleId>{5C22544A-7EE6-4342-B048-85BDC9FD1C3A}</a:tableStyleId>
              </a:tblPr>
              <a:tblGrid>
                <a:gridCol w="4004954">
                  <a:extLst>
                    <a:ext uri="{9D8B030D-6E8A-4147-A177-3AD203B41FA5}">
                      <a16:colId xmlns:a16="http://schemas.microsoft.com/office/drawing/2014/main" val="4157597918"/>
                    </a:ext>
                  </a:extLst>
                </a:gridCol>
                <a:gridCol w="2187618">
                  <a:extLst>
                    <a:ext uri="{9D8B030D-6E8A-4147-A177-3AD203B41FA5}">
                      <a16:colId xmlns:a16="http://schemas.microsoft.com/office/drawing/2014/main" val="3621083362"/>
                    </a:ext>
                  </a:extLst>
                </a:gridCol>
                <a:gridCol w="2003688">
                  <a:extLst>
                    <a:ext uri="{9D8B030D-6E8A-4147-A177-3AD203B41FA5}">
                      <a16:colId xmlns:a16="http://schemas.microsoft.com/office/drawing/2014/main" val="3176552209"/>
                    </a:ext>
                  </a:extLst>
                </a:gridCol>
              </a:tblGrid>
              <a:tr h="330090">
                <a:tc>
                  <a:txBody>
                    <a:bodyPr/>
                    <a:lstStyle/>
                    <a:p>
                      <a:pPr marL="0" marR="0" indent="0" algn="ctr" rtl="1">
                        <a:lnSpc>
                          <a:spcPct val="107000"/>
                        </a:lnSpc>
                        <a:spcBef>
                          <a:spcPts val="0"/>
                        </a:spcBef>
                        <a:spcAft>
                          <a:spcPts val="0"/>
                        </a:spcAft>
                      </a:pPr>
                      <a:r>
                        <a:rPr lang="he-IL" sz="1800" dirty="0">
                          <a:effectLst/>
                          <a:latin typeface="David" panose="020E0502060401010101" pitchFamily="34" charset="-79"/>
                          <a:cs typeface="David" panose="020E0502060401010101" pitchFamily="34" charset="-79"/>
                        </a:rPr>
                        <a:t>מקרים </a:t>
                      </a:r>
                      <a:r>
                        <a:rPr lang="he-IL" sz="1800" dirty="0" smtClean="0">
                          <a:effectLst/>
                          <a:latin typeface="David" panose="020E0502060401010101" pitchFamily="34" charset="-79"/>
                          <a:cs typeface="David" panose="020E0502060401010101" pitchFamily="34" charset="-79"/>
                        </a:rPr>
                        <a:t>שבוצעו על ידי</a:t>
                      </a:r>
                      <a:r>
                        <a:rPr lang="he-IL" sz="1800" baseline="0" dirty="0" smtClean="0">
                          <a:effectLst/>
                          <a:latin typeface="David" panose="020E0502060401010101" pitchFamily="34" charset="-79"/>
                          <a:cs typeface="David" panose="020E0502060401010101" pitchFamily="34" charset="-79"/>
                        </a:rPr>
                        <a:t> מנהל/ת</a:t>
                      </a:r>
                      <a:endParaRPr lang="en-US" sz="1800" dirty="0">
                        <a:effectLst/>
                        <a:latin typeface="David" panose="020E0502060401010101" pitchFamily="34" charset="-79"/>
                        <a:ea typeface="Calibri" panose="020F0502020204030204" pitchFamily="34" charset="0"/>
                        <a:cs typeface="David" panose="020E0502060401010101" pitchFamily="34" charset="-79"/>
                      </a:endParaRPr>
                    </a:p>
                  </a:txBody>
                  <a:tcPr marL="12537" marR="12537" marT="0" marB="0" anchor="ctr"/>
                </a:tc>
                <a:tc>
                  <a:txBody>
                    <a:bodyPr/>
                    <a:lstStyle/>
                    <a:p>
                      <a:pPr marL="0" marR="0" indent="0" algn="ctr" rtl="1">
                        <a:lnSpc>
                          <a:spcPct val="107000"/>
                        </a:lnSpc>
                        <a:spcBef>
                          <a:spcPts val="0"/>
                        </a:spcBef>
                        <a:spcAft>
                          <a:spcPts val="0"/>
                        </a:spcAft>
                      </a:pPr>
                      <a:r>
                        <a:rPr lang="he-IL" sz="1800" dirty="0">
                          <a:effectLst/>
                          <a:latin typeface="David" panose="020E0502060401010101" pitchFamily="34" charset="-79"/>
                          <a:cs typeface="David" panose="020E0502060401010101" pitchFamily="34" charset="-79"/>
                        </a:rPr>
                        <a:t>אף פעם</a:t>
                      </a:r>
                      <a:endParaRPr lang="en-US" sz="1800" dirty="0">
                        <a:effectLst/>
                        <a:latin typeface="David" panose="020E0502060401010101" pitchFamily="34" charset="-79"/>
                        <a:ea typeface="Calibri" panose="020F0502020204030204" pitchFamily="34" charset="0"/>
                        <a:cs typeface="David" panose="020E0502060401010101" pitchFamily="34" charset="-79"/>
                      </a:endParaRPr>
                    </a:p>
                  </a:txBody>
                  <a:tcPr marL="12537" marR="12537" marT="0" marB="0" anchor="ctr"/>
                </a:tc>
                <a:tc>
                  <a:txBody>
                    <a:bodyPr/>
                    <a:lstStyle/>
                    <a:p>
                      <a:pPr marL="0" marR="0" indent="0" algn="ctr" rtl="1">
                        <a:lnSpc>
                          <a:spcPct val="107000"/>
                        </a:lnSpc>
                        <a:spcBef>
                          <a:spcPts val="0"/>
                        </a:spcBef>
                        <a:spcAft>
                          <a:spcPts val="0"/>
                        </a:spcAft>
                      </a:pPr>
                      <a:r>
                        <a:rPr lang="he-IL" sz="1800" dirty="0">
                          <a:effectLst/>
                          <a:latin typeface="David" panose="020E0502060401010101" pitchFamily="34" charset="-79"/>
                          <a:cs typeface="David" panose="020E0502060401010101" pitchFamily="34" charset="-79"/>
                        </a:rPr>
                        <a:t> לפחות פעם אחת </a:t>
                      </a:r>
                      <a:endParaRPr lang="en-US" sz="1800" dirty="0">
                        <a:effectLst/>
                        <a:latin typeface="David" panose="020E0502060401010101" pitchFamily="34" charset="-79"/>
                        <a:ea typeface="Calibri" panose="020F0502020204030204" pitchFamily="34" charset="0"/>
                        <a:cs typeface="David" panose="020E0502060401010101" pitchFamily="34" charset="-79"/>
                      </a:endParaRPr>
                    </a:p>
                  </a:txBody>
                  <a:tcPr marL="12537" marR="12537" marT="0" marB="0" anchor="ctr"/>
                </a:tc>
                <a:extLst>
                  <a:ext uri="{0D108BD9-81ED-4DB2-BD59-A6C34878D82A}">
                    <a16:rowId xmlns:a16="http://schemas.microsoft.com/office/drawing/2014/main" val="3440811535"/>
                  </a:ext>
                </a:extLst>
              </a:tr>
              <a:tr h="394781">
                <a:tc>
                  <a:txBody>
                    <a:bodyPr/>
                    <a:lstStyle/>
                    <a:p>
                      <a:pPr marL="0" marR="0" indent="0" algn="r" rtl="1">
                        <a:lnSpc>
                          <a:spcPct val="115000"/>
                        </a:lnSpc>
                        <a:spcBef>
                          <a:spcPts val="0"/>
                        </a:spcBef>
                        <a:spcAft>
                          <a:spcPts val="0"/>
                        </a:spcAft>
                      </a:pPr>
                      <a:r>
                        <a:rPr lang="he-IL" sz="1100" dirty="0">
                          <a:effectLst/>
                          <a:latin typeface="David" panose="020E0502060401010101" pitchFamily="34" charset="-79"/>
                          <a:cs typeface="David" panose="020E0502060401010101" pitchFamily="34" charset="-79"/>
                        </a:rPr>
                        <a:t>מנהל/ת  סיפר/ה שוב ושוב בדיחות וסיפורים מיניים   </a:t>
                      </a:r>
                      <a:endParaRPr lang="en-US" sz="1100" dirty="0">
                        <a:effectLst/>
                        <a:latin typeface="David" panose="020E0502060401010101" pitchFamily="34" charset="-79"/>
                        <a:ea typeface="Calibri" panose="020F0502020204030204" pitchFamily="34" charset="0"/>
                        <a:cs typeface="David" panose="020E0502060401010101" pitchFamily="34" charset="-79"/>
                      </a:endParaRPr>
                    </a:p>
                  </a:txBody>
                  <a:tcPr marL="12537" marR="12537" marT="0" marB="0" anchor="ctr"/>
                </a:tc>
                <a:tc>
                  <a:txBody>
                    <a:bodyPr/>
                    <a:lstStyle/>
                    <a:p>
                      <a:pPr marL="0" marR="0" indent="0" algn="ctr" rtl="1">
                        <a:lnSpc>
                          <a:spcPct val="107000"/>
                        </a:lnSpc>
                        <a:spcBef>
                          <a:spcPts val="0"/>
                        </a:spcBef>
                        <a:spcAft>
                          <a:spcPts val="0"/>
                        </a:spcAft>
                      </a:pPr>
                      <a:r>
                        <a:rPr lang="en-US" sz="1600" dirty="0">
                          <a:effectLst/>
                          <a:latin typeface="David" panose="020E0502060401010101" pitchFamily="34" charset="-79"/>
                          <a:cs typeface="David" panose="020E0502060401010101" pitchFamily="34" charset="-79"/>
                        </a:rPr>
                        <a:t>86.9%</a:t>
                      </a:r>
                      <a:endParaRPr lang="en-US" sz="1400" dirty="0">
                        <a:effectLst/>
                        <a:latin typeface="David" panose="020E0502060401010101" pitchFamily="34" charset="-79"/>
                        <a:ea typeface="Calibri" panose="020F0502020204030204" pitchFamily="34" charset="0"/>
                        <a:cs typeface="David" panose="020E0502060401010101" pitchFamily="34" charset="-79"/>
                      </a:endParaRPr>
                    </a:p>
                  </a:txBody>
                  <a:tcPr marL="12537" marR="12537" marT="0" marB="0" anchor="ctr"/>
                </a:tc>
                <a:tc>
                  <a:txBody>
                    <a:bodyPr/>
                    <a:lstStyle/>
                    <a:p>
                      <a:pPr marL="0" marR="0" indent="0" algn="ctr" rtl="1">
                        <a:lnSpc>
                          <a:spcPct val="107000"/>
                        </a:lnSpc>
                        <a:spcBef>
                          <a:spcPts val="0"/>
                        </a:spcBef>
                        <a:spcAft>
                          <a:spcPts val="0"/>
                        </a:spcAft>
                      </a:pPr>
                      <a:r>
                        <a:rPr lang="en-US" sz="1600" dirty="0">
                          <a:solidFill>
                            <a:schemeClr val="tx1"/>
                          </a:solidFill>
                          <a:effectLst/>
                          <a:latin typeface="David" panose="020E0502060401010101" pitchFamily="34" charset="-79"/>
                          <a:cs typeface="David" panose="020E0502060401010101" pitchFamily="34" charset="-79"/>
                        </a:rPr>
                        <a:t>13.1%</a:t>
                      </a:r>
                      <a:endParaRPr lang="en-US" sz="1400" dirty="0">
                        <a:solidFill>
                          <a:schemeClr val="tx1"/>
                        </a:solidFill>
                        <a:effectLst/>
                        <a:latin typeface="David" panose="020E0502060401010101" pitchFamily="34" charset="-79"/>
                        <a:ea typeface="Calibri" panose="020F0502020204030204" pitchFamily="34" charset="0"/>
                        <a:cs typeface="David" panose="020E0502060401010101" pitchFamily="34" charset="-79"/>
                      </a:endParaRPr>
                    </a:p>
                  </a:txBody>
                  <a:tcPr marL="12537" marR="12537" marT="0" marB="0" anchor="ctr">
                    <a:solidFill>
                      <a:schemeClr val="tx2">
                        <a:lumMod val="20000"/>
                        <a:lumOff val="80000"/>
                      </a:schemeClr>
                    </a:solidFill>
                  </a:tcPr>
                </a:tc>
                <a:extLst>
                  <a:ext uri="{0D108BD9-81ED-4DB2-BD59-A6C34878D82A}">
                    <a16:rowId xmlns:a16="http://schemas.microsoft.com/office/drawing/2014/main" val="3541552777"/>
                  </a:ext>
                </a:extLst>
              </a:tr>
              <a:tr h="433645">
                <a:tc>
                  <a:txBody>
                    <a:bodyPr/>
                    <a:lstStyle/>
                    <a:p>
                      <a:pPr marL="0" marR="0" indent="0" algn="r" rtl="1">
                        <a:lnSpc>
                          <a:spcPct val="115000"/>
                        </a:lnSpc>
                        <a:spcBef>
                          <a:spcPts val="0"/>
                        </a:spcBef>
                        <a:spcAft>
                          <a:spcPts val="0"/>
                        </a:spcAft>
                      </a:pPr>
                      <a:r>
                        <a:rPr lang="he-IL" sz="1100" dirty="0">
                          <a:effectLst/>
                          <a:latin typeface="David" panose="020E0502060401010101" pitchFamily="34" charset="-79"/>
                          <a:cs typeface="David" panose="020E0502060401010101" pitchFamily="34" charset="-79"/>
                        </a:rPr>
                        <a:t> מנהל/ת  ניסה/תה לערב אותך בשיחה בעל גוון מיני בהקשרי עבודה  (על רקע טיפול בתיקים) באופן לא הולם   </a:t>
                      </a:r>
                      <a:endParaRPr lang="en-US" sz="1100" dirty="0">
                        <a:effectLst/>
                        <a:latin typeface="David" panose="020E0502060401010101" pitchFamily="34" charset="-79"/>
                        <a:ea typeface="Calibri" panose="020F0502020204030204" pitchFamily="34" charset="0"/>
                        <a:cs typeface="David" panose="020E0502060401010101" pitchFamily="34" charset="-79"/>
                      </a:endParaRPr>
                    </a:p>
                  </a:txBody>
                  <a:tcPr marL="12537" marR="12537" marT="0" marB="0" anchor="ctr"/>
                </a:tc>
                <a:tc>
                  <a:txBody>
                    <a:bodyPr/>
                    <a:lstStyle/>
                    <a:p>
                      <a:pPr marL="0" marR="0" indent="0" algn="ctr" rtl="1">
                        <a:lnSpc>
                          <a:spcPct val="107000"/>
                        </a:lnSpc>
                        <a:spcBef>
                          <a:spcPts val="0"/>
                        </a:spcBef>
                        <a:spcAft>
                          <a:spcPts val="0"/>
                        </a:spcAft>
                      </a:pPr>
                      <a:r>
                        <a:rPr lang="en-US" sz="1600" dirty="0">
                          <a:effectLst/>
                          <a:latin typeface="David" panose="020E0502060401010101" pitchFamily="34" charset="-79"/>
                          <a:cs typeface="David" panose="020E0502060401010101" pitchFamily="34" charset="-79"/>
                        </a:rPr>
                        <a:t>95.5%</a:t>
                      </a:r>
                      <a:endParaRPr lang="en-US" sz="1400" dirty="0">
                        <a:effectLst/>
                        <a:latin typeface="David" panose="020E0502060401010101" pitchFamily="34" charset="-79"/>
                        <a:ea typeface="Calibri" panose="020F0502020204030204" pitchFamily="34" charset="0"/>
                        <a:cs typeface="David" panose="020E0502060401010101" pitchFamily="34" charset="-79"/>
                      </a:endParaRPr>
                    </a:p>
                  </a:txBody>
                  <a:tcPr marL="12537" marR="12537" marT="0" marB="0" anchor="ctr"/>
                </a:tc>
                <a:tc>
                  <a:txBody>
                    <a:bodyPr/>
                    <a:lstStyle/>
                    <a:p>
                      <a:pPr marL="0" marR="0" indent="0" algn="ctr" rtl="1">
                        <a:lnSpc>
                          <a:spcPct val="107000"/>
                        </a:lnSpc>
                        <a:spcBef>
                          <a:spcPts val="0"/>
                        </a:spcBef>
                        <a:spcAft>
                          <a:spcPts val="0"/>
                        </a:spcAft>
                      </a:pPr>
                      <a:r>
                        <a:rPr lang="en-US" sz="1600" dirty="0">
                          <a:effectLst/>
                          <a:latin typeface="David" panose="020E0502060401010101" pitchFamily="34" charset="-79"/>
                          <a:cs typeface="David" panose="020E0502060401010101" pitchFamily="34" charset="-79"/>
                        </a:rPr>
                        <a:t>4.5%</a:t>
                      </a:r>
                      <a:endParaRPr lang="en-US" sz="1400" dirty="0">
                        <a:effectLst/>
                        <a:latin typeface="David" panose="020E0502060401010101" pitchFamily="34" charset="-79"/>
                        <a:ea typeface="Calibri" panose="020F0502020204030204" pitchFamily="34" charset="0"/>
                        <a:cs typeface="David" panose="020E0502060401010101" pitchFamily="34" charset="-79"/>
                      </a:endParaRPr>
                    </a:p>
                  </a:txBody>
                  <a:tcPr marL="12537" marR="12537" marT="0" marB="0" anchor="ctr"/>
                </a:tc>
                <a:extLst>
                  <a:ext uri="{0D108BD9-81ED-4DB2-BD59-A6C34878D82A}">
                    <a16:rowId xmlns:a16="http://schemas.microsoft.com/office/drawing/2014/main" val="4070196599"/>
                  </a:ext>
                </a:extLst>
              </a:tr>
              <a:tr h="330165">
                <a:tc>
                  <a:txBody>
                    <a:bodyPr/>
                    <a:lstStyle/>
                    <a:p>
                      <a:pPr marL="0" marR="0" indent="0" algn="r" rtl="1">
                        <a:lnSpc>
                          <a:spcPct val="115000"/>
                        </a:lnSpc>
                        <a:spcBef>
                          <a:spcPts val="0"/>
                        </a:spcBef>
                        <a:spcAft>
                          <a:spcPts val="0"/>
                        </a:spcAft>
                      </a:pPr>
                      <a:r>
                        <a:rPr lang="he-IL" sz="1100" dirty="0">
                          <a:effectLst/>
                          <a:latin typeface="David" panose="020E0502060401010101" pitchFamily="34" charset="-79"/>
                          <a:cs typeface="David" panose="020E0502060401010101" pitchFamily="34" charset="-79"/>
                        </a:rPr>
                        <a:t> מנהל/ת  ניסה/תה לערב אותך בשיחה לא רצויה בנושאים מיניים   </a:t>
                      </a:r>
                      <a:endParaRPr lang="en-US" sz="1100" dirty="0">
                        <a:effectLst/>
                        <a:latin typeface="David" panose="020E0502060401010101" pitchFamily="34" charset="-79"/>
                        <a:ea typeface="Calibri" panose="020F0502020204030204" pitchFamily="34" charset="0"/>
                        <a:cs typeface="David" panose="020E0502060401010101" pitchFamily="34" charset="-79"/>
                      </a:endParaRPr>
                    </a:p>
                  </a:txBody>
                  <a:tcPr marL="12537" marR="12537" marT="0" marB="0" anchor="ctr"/>
                </a:tc>
                <a:tc>
                  <a:txBody>
                    <a:bodyPr/>
                    <a:lstStyle/>
                    <a:p>
                      <a:pPr marL="0" marR="0" indent="0" algn="ctr" rtl="1">
                        <a:lnSpc>
                          <a:spcPct val="107000"/>
                        </a:lnSpc>
                        <a:spcBef>
                          <a:spcPts val="0"/>
                        </a:spcBef>
                        <a:spcAft>
                          <a:spcPts val="0"/>
                        </a:spcAft>
                      </a:pPr>
                      <a:r>
                        <a:rPr lang="en-US" sz="1600" dirty="0">
                          <a:effectLst/>
                          <a:latin typeface="David" panose="020E0502060401010101" pitchFamily="34" charset="-79"/>
                          <a:cs typeface="David" panose="020E0502060401010101" pitchFamily="34" charset="-79"/>
                        </a:rPr>
                        <a:t>95.6%</a:t>
                      </a:r>
                      <a:endParaRPr lang="en-US" sz="1400" dirty="0">
                        <a:effectLst/>
                        <a:latin typeface="David" panose="020E0502060401010101" pitchFamily="34" charset="-79"/>
                        <a:ea typeface="Calibri" panose="020F0502020204030204" pitchFamily="34" charset="0"/>
                        <a:cs typeface="David" panose="020E0502060401010101" pitchFamily="34" charset="-79"/>
                      </a:endParaRPr>
                    </a:p>
                  </a:txBody>
                  <a:tcPr marL="12537" marR="12537" marT="0" marB="0" anchor="ctr"/>
                </a:tc>
                <a:tc>
                  <a:txBody>
                    <a:bodyPr/>
                    <a:lstStyle/>
                    <a:p>
                      <a:pPr marL="0" marR="0" indent="0" algn="ctr" rtl="1">
                        <a:lnSpc>
                          <a:spcPct val="107000"/>
                        </a:lnSpc>
                        <a:spcBef>
                          <a:spcPts val="0"/>
                        </a:spcBef>
                        <a:spcAft>
                          <a:spcPts val="0"/>
                        </a:spcAft>
                      </a:pPr>
                      <a:r>
                        <a:rPr lang="en-US" sz="1600" dirty="0">
                          <a:effectLst/>
                          <a:latin typeface="David" panose="020E0502060401010101" pitchFamily="34" charset="-79"/>
                          <a:cs typeface="David" panose="020E0502060401010101" pitchFamily="34" charset="-79"/>
                        </a:rPr>
                        <a:t>4.4%</a:t>
                      </a:r>
                      <a:endParaRPr lang="en-US" sz="1400" dirty="0">
                        <a:effectLst/>
                        <a:latin typeface="David" panose="020E0502060401010101" pitchFamily="34" charset="-79"/>
                        <a:ea typeface="Calibri" panose="020F0502020204030204" pitchFamily="34" charset="0"/>
                        <a:cs typeface="David" panose="020E0502060401010101" pitchFamily="34" charset="-79"/>
                      </a:endParaRPr>
                    </a:p>
                  </a:txBody>
                  <a:tcPr marL="12537" marR="12537" marT="0" marB="0" anchor="ctr"/>
                </a:tc>
                <a:extLst>
                  <a:ext uri="{0D108BD9-81ED-4DB2-BD59-A6C34878D82A}">
                    <a16:rowId xmlns:a16="http://schemas.microsoft.com/office/drawing/2014/main" val="2692221270"/>
                  </a:ext>
                </a:extLst>
              </a:tr>
              <a:tr h="389048">
                <a:tc>
                  <a:txBody>
                    <a:bodyPr/>
                    <a:lstStyle/>
                    <a:p>
                      <a:pPr marL="0" marR="0" indent="0" algn="r" rtl="1">
                        <a:lnSpc>
                          <a:spcPct val="115000"/>
                        </a:lnSpc>
                        <a:spcBef>
                          <a:spcPts val="0"/>
                        </a:spcBef>
                        <a:spcAft>
                          <a:spcPts val="0"/>
                        </a:spcAft>
                      </a:pPr>
                      <a:r>
                        <a:rPr lang="he-IL" sz="1100" dirty="0">
                          <a:effectLst/>
                          <a:latin typeface="David" panose="020E0502060401010101" pitchFamily="34" charset="-79"/>
                          <a:cs typeface="David" panose="020E0502060401010101" pitchFamily="34" charset="-79"/>
                        </a:rPr>
                        <a:t> מנהל/ת  העיר/ה הערות פוגעניות לגבי הופעתך, גופך או פעילותך המינית   </a:t>
                      </a:r>
                      <a:endParaRPr lang="en-US" sz="1100" dirty="0">
                        <a:effectLst/>
                        <a:latin typeface="David" panose="020E0502060401010101" pitchFamily="34" charset="-79"/>
                        <a:ea typeface="Calibri" panose="020F0502020204030204" pitchFamily="34" charset="0"/>
                        <a:cs typeface="David" panose="020E0502060401010101" pitchFamily="34" charset="-79"/>
                      </a:endParaRPr>
                    </a:p>
                  </a:txBody>
                  <a:tcPr marL="12537" marR="12537" marT="0" marB="0" anchor="ctr"/>
                </a:tc>
                <a:tc>
                  <a:txBody>
                    <a:bodyPr/>
                    <a:lstStyle/>
                    <a:p>
                      <a:pPr marL="0" marR="0" indent="0" algn="ctr" rtl="1">
                        <a:lnSpc>
                          <a:spcPct val="107000"/>
                        </a:lnSpc>
                        <a:spcBef>
                          <a:spcPts val="0"/>
                        </a:spcBef>
                        <a:spcAft>
                          <a:spcPts val="0"/>
                        </a:spcAft>
                      </a:pPr>
                      <a:r>
                        <a:rPr lang="en-US" sz="1600" dirty="0">
                          <a:effectLst/>
                          <a:latin typeface="David" panose="020E0502060401010101" pitchFamily="34" charset="-79"/>
                          <a:cs typeface="David" panose="020E0502060401010101" pitchFamily="34" charset="-79"/>
                        </a:rPr>
                        <a:t>93.0%</a:t>
                      </a:r>
                      <a:endParaRPr lang="en-US" sz="1400" dirty="0">
                        <a:effectLst/>
                        <a:latin typeface="David" panose="020E0502060401010101" pitchFamily="34" charset="-79"/>
                        <a:ea typeface="Calibri" panose="020F0502020204030204" pitchFamily="34" charset="0"/>
                        <a:cs typeface="David" panose="020E0502060401010101" pitchFamily="34" charset="-79"/>
                      </a:endParaRPr>
                    </a:p>
                  </a:txBody>
                  <a:tcPr marL="12537" marR="12537" marT="0" marB="0" anchor="ctr"/>
                </a:tc>
                <a:tc>
                  <a:txBody>
                    <a:bodyPr/>
                    <a:lstStyle/>
                    <a:p>
                      <a:pPr marL="0" marR="0" indent="0" algn="ctr" rtl="1">
                        <a:lnSpc>
                          <a:spcPct val="107000"/>
                        </a:lnSpc>
                        <a:spcBef>
                          <a:spcPts val="0"/>
                        </a:spcBef>
                        <a:spcAft>
                          <a:spcPts val="0"/>
                        </a:spcAft>
                      </a:pPr>
                      <a:r>
                        <a:rPr lang="en-US" sz="1600" dirty="0">
                          <a:effectLst/>
                          <a:latin typeface="David" panose="020E0502060401010101" pitchFamily="34" charset="-79"/>
                          <a:cs typeface="David" panose="020E0502060401010101" pitchFamily="34" charset="-79"/>
                        </a:rPr>
                        <a:t>7.0%</a:t>
                      </a:r>
                      <a:endParaRPr lang="en-US" sz="1400" dirty="0">
                        <a:effectLst/>
                        <a:latin typeface="David" panose="020E0502060401010101" pitchFamily="34" charset="-79"/>
                        <a:ea typeface="Calibri" panose="020F0502020204030204" pitchFamily="34" charset="0"/>
                        <a:cs typeface="David" panose="020E0502060401010101" pitchFamily="34" charset="-79"/>
                      </a:endParaRPr>
                    </a:p>
                  </a:txBody>
                  <a:tcPr marL="12537" marR="12537" marT="0" marB="0" anchor="ctr">
                    <a:solidFill>
                      <a:schemeClr val="accent1">
                        <a:lumMod val="20000"/>
                        <a:lumOff val="80000"/>
                      </a:schemeClr>
                    </a:solidFill>
                  </a:tcPr>
                </a:tc>
                <a:extLst>
                  <a:ext uri="{0D108BD9-81ED-4DB2-BD59-A6C34878D82A}">
                    <a16:rowId xmlns:a16="http://schemas.microsoft.com/office/drawing/2014/main" val="166973832"/>
                  </a:ext>
                </a:extLst>
              </a:tr>
              <a:tr h="468311">
                <a:tc>
                  <a:txBody>
                    <a:bodyPr/>
                    <a:lstStyle/>
                    <a:p>
                      <a:pPr marL="0" marR="0" indent="0" algn="r" rtl="1">
                        <a:lnSpc>
                          <a:spcPct val="115000"/>
                        </a:lnSpc>
                        <a:spcBef>
                          <a:spcPts val="0"/>
                        </a:spcBef>
                        <a:spcAft>
                          <a:spcPts val="0"/>
                        </a:spcAft>
                      </a:pPr>
                      <a:r>
                        <a:rPr lang="he-IL" sz="1100" dirty="0">
                          <a:effectLst/>
                          <a:latin typeface="David" panose="020E0502060401010101" pitchFamily="34" charset="-79"/>
                          <a:cs typeface="David" panose="020E0502060401010101" pitchFamily="34" charset="-79"/>
                        </a:rPr>
                        <a:t> מנהל/ת  הציג/ה, הפיץ/ה או צפה/תה בנוכחותך בחומרים בעלי אופי מיני-פורנוגרפי כמו תמונות וסרטונים   </a:t>
                      </a:r>
                      <a:endParaRPr lang="en-US" sz="1100" dirty="0">
                        <a:effectLst/>
                        <a:latin typeface="David" panose="020E0502060401010101" pitchFamily="34" charset="-79"/>
                        <a:ea typeface="Calibri" panose="020F0502020204030204" pitchFamily="34" charset="0"/>
                        <a:cs typeface="David" panose="020E0502060401010101" pitchFamily="34" charset="-79"/>
                      </a:endParaRPr>
                    </a:p>
                  </a:txBody>
                  <a:tcPr marL="12537" marR="12537" marT="0" marB="0" anchor="ctr"/>
                </a:tc>
                <a:tc>
                  <a:txBody>
                    <a:bodyPr/>
                    <a:lstStyle/>
                    <a:p>
                      <a:pPr marL="0" marR="0" indent="0" algn="ctr" rtl="1">
                        <a:lnSpc>
                          <a:spcPct val="107000"/>
                        </a:lnSpc>
                        <a:spcBef>
                          <a:spcPts val="0"/>
                        </a:spcBef>
                        <a:spcAft>
                          <a:spcPts val="0"/>
                        </a:spcAft>
                      </a:pPr>
                      <a:r>
                        <a:rPr lang="en-US" sz="1600" dirty="0">
                          <a:effectLst/>
                          <a:latin typeface="David" panose="020E0502060401010101" pitchFamily="34" charset="-79"/>
                          <a:cs typeface="David" panose="020E0502060401010101" pitchFamily="34" charset="-79"/>
                        </a:rPr>
                        <a:t>99.0%</a:t>
                      </a:r>
                      <a:endParaRPr lang="en-US" sz="1400" dirty="0">
                        <a:effectLst/>
                        <a:latin typeface="David" panose="020E0502060401010101" pitchFamily="34" charset="-79"/>
                        <a:ea typeface="Calibri" panose="020F0502020204030204" pitchFamily="34" charset="0"/>
                        <a:cs typeface="David" panose="020E0502060401010101" pitchFamily="34" charset="-79"/>
                      </a:endParaRPr>
                    </a:p>
                  </a:txBody>
                  <a:tcPr marL="12537" marR="12537" marT="0" marB="0" anchor="ctr"/>
                </a:tc>
                <a:tc>
                  <a:txBody>
                    <a:bodyPr/>
                    <a:lstStyle/>
                    <a:p>
                      <a:pPr marL="0" marR="0" indent="0" algn="ctr" rtl="1">
                        <a:lnSpc>
                          <a:spcPct val="107000"/>
                        </a:lnSpc>
                        <a:spcBef>
                          <a:spcPts val="0"/>
                        </a:spcBef>
                        <a:spcAft>
                          <a:spcPts val="0"/>
                        </a:spcAft>
                      </a:pPr>
                      <a:r>
                        <a:rPr lang="en-US" sz="1600" dirty="0">
                          <a:effectLst/>
                          <a:latin typeface="David" panose="020E0502060401010101" pitchFamily="34" charset="-79"/>
                          <a:cs typeface="David" panose="020E0502060401010101" pitchFamily="34" charset="-79"/>
                        </a:rPr>
                        <a:t>1.0%</a:t>
                      </a:r>
                      <a:endParaRPr lang="en-US" sz="1400" dirty="0">
                        <a:effectLst/>
                        <a:latin typeface="David" panose="020E0502060401010101" pitchFamily="34" charset="-79"/>
                        <a:ea typeface="Calibri" panose="020F0502020204030204" pitchFamily="34" charset="0"/>
                        <a:cs typeface="David" panose="020E0502060401010101" pitchFamily="34" charset="-79"/>
                      </a:endParaRPr>
                    </a:p>
                  </a:txBody>
                  <a:tcPr marL="12537" marR="12537" marT="0" marB="0" anchor="ctr"/>
                </a:tc>
                <a:extLst>
                  <a:ext uri="{0D108BD9-81ED-4DB2-BD59-A6C34878D82A}">
                    <a16:rowId xmlns:a16="http://schemas.microsoft.com/office/drawing/2014/main" val="3364184608"/>
                  </a:ext>
                </a:extLst>
              </a:tr>
              <a:tr h="433645">
                <a:tc>
                  <a:txBody>
                    <a:bodyPr/>
                    <a:lstStyle/>
                    <a:p>
                      <a:pPr marL="0" marR="0" indent="0" algn="r" rtl="1">
                        <a:lnSpc>
                          <a:spcPct val="115000"/>
                        </a:lnSpc>
                        <a:spcBef>
                          <a:spcPts val="0"/>
                        </a:spcBef>
                        <a:spcAft>
                          <a:spcPts val="0"/>
                        </a:spcAft>
                      </a:pPr>
                      <a:r>
                        <a:rPr lang="he-IL" sz="1100" dirty="0">
                          <a:effectLst/>
                          <a:latin typeface="David" panose="020E0502060401010101" pitchFamily="34" charset="-79"/>
                          <a:cs typeface="David" panose="020E0502060401010101" pitchFamily="34" charset="-79"/>
                        </a:rPr>
                        <a:t> מנהל/ת  הסתכל/ה במבט חודרני כלפי איבר אינטימי בגופך באופן שגרם לך לחוש אי נוחות   </a:t>
                      </a:r>
                      <a:endParaRPr lang="en-US" sz="1100" dirty="0">
                        <a:effectLst/>
                        <a:latin typeface="David" panose="020E0502060401010101" pitchFamily="34" charset="-79"/>
                        <a:ea typeface="Calibri" panose="020F0502020204030204" pitchFamily="34" charset="0"/>
                        <a:cs typeface="David" panose="020E0502060401010101" pitchFamily="34" charset="-79"/>
                      </a:endParaRPr>
                    </a:p>
                  </a:txBody>
                  <a:tcPr marL="12537" marR="12537" marT="0" marB="0" anchor="ctr"/>
                </a:tc>
                <a:tc>
                  <a:txBody>
                    <a:bodyPr/>
                    <a:lstStyle/>
                    <a:p>
                      <a:pPr marL="0" marR="0" indent="0" algn="ctr" rtl="1">
                        <a:lnSpc>
                          <a:spcPct val="107000"/>
                        </a:lnSpc>
                        <a:spcBef>
                          <a:spcPts val="0"/>
                        </a:spcBef>
                        <a:spcAft>
                          <a:spcPts val="0"/>
                        </a:spcAft>
                      </a:pPr>
                      <a:r>
                        <a:rPr lang="en-US" sz="1600">
                          <a:effectLst/>
                          <a:latin typeface="David" panose="020E0502060401010101" pitchFamily="34" charset="-79"/>
                          <a:cs typeface="David" panose="020E0502060401010101" pitchFamily="34" charset="-79"/>
                        </a:rPr>
                        <a:t>95.7%</a:t>
                      </a:r>
                      <a:endParaRPr lang="en-US" sz="1400">
                        <a:effectLst/>
                        <a:latin typeface="David" panose="020E0502060401010101" pitchFamily="34" charset="-79"/>
                        <a:ea typeface="Calibri" panose="020F0502020204030204" pitchFamily="34" charset="0"/>
                        <a:cs typeface="David" panose="020E0502060401010101" pitchFamily="34" charset="-79"/>
                      </a:endParaRPr>
                    </a:p>
                  </a:txBody>
                  <a:tcPr marL="12537" marR="12537" marT="0" marB="0" anchor="ctr"/>
                </a:tc>
                <a:tc>
                  <a:txBody>
                    <a:bodyPr/>
                    <a:lstStyle/>
                    <a:p>
                      <a:pPr marL="0" marR="0" indent="0" algn="ctr" rtl="1">
                        <a:lnSpc>
                          <a:spcPct val="107000"/>
                        </a:lnSpc>
                        <a:spcBef>
                          <a:spcPts val="0"/>
                        </a:spcBef>
                        <a:spcAft>
                          <a:spcPts val="0"/>
                        </a:spcAft>
                      </a:pPr>
                      <a:r>
                        <a:rPr lang="en-US" sz="1600">
                          <a:effectLst/>
                          <a:latin typeface="David" panose="020E0502060401010101" pitchFamily="34" charset="-79"/>
                          <a:cs typeface="David" panose="020E0502060401010101" pitchFamily="34" charset="-79"/>
                        </a:rPr>
                        <a:t>4.3%</a:t>
                      </a:r>
                      <a:endParaRPr lang="en-US" sz="1400">
                        <a:effectLst/>
                        <a:latin typeface="David" panose="020E0502060401010101" pitchFamily="34" charset="-79"/>
                        <a:ea typeface="Calibri" panose="020F0502020204030204" pitchFamily="34" charset="0"/>
                        <a:cs typeface="David" panose="020E0502060401010101" pitchFamily="34" charset="-79"/>
                      </a:endParaRPr>
                    </a:p>
                  </a:txBody>
                  <a:tcPr marL="12537" marR="12537" marT="0" marB="0" anchor="ctr"/>
                </a:tc>
                <a:extLst>
                  <a:ext uri="{0D108BD9-81ED-4DB2-BD59-A6C34878D82A}">
                    <a16:rowId xmlns:a16="http://schemas.microsoft.com/office/drawing/2014/main" val="2329329461"/>
                  </a:ext>
                </a:extLst>
              </a:tr>
              <a:tr h="433645">
                <a:tc>
                  <a:txBody>
                    <a:bodyPr/>
                    <a:lstStyle/>
                    <a:p>
                      <a:pPr marL="0" marR="0" indent="0" algn="r" rtl="1">
                        <a:lnSpc>
                          <a:spcPct val="115000"/>
                        </a:lnSpc>
                        <a:spcBef>
                          <a:spcPts val="0"/>
                        </a:spcBef>
                        <a:spcAft>
                          <a:spcPts val="0"/>
                        </a:spcAft>
                      </a:pPr>
                      <a:r>
                        <a:rPr lang="he-IL" sz="1100" dirty="0">
                          <a:effectLst/>
                          <a:latin typeface="David" panose="020E0502060401010101" pitchFamily="34" charset="-79"/>
                          <a:cs typeface="David" panose="020E0502060401010101" pitchFamily="34" charset="-79"/>
                        </a:rPr>
                        <a:t> מנהל/ת  עשה/תה שימוש בשפת גוף או בתנועות בעלות אופי מיני אשר הביכו או פגעו בך   </a:t>
                      </a:r>
                      <a:endParaRPr lang="en-US" sz="1100" dirty="0">
                        <a:effectLst/>
                        <a:latin typeface="David" panose="020E0502060401010101" pitchFamily="34" charset="-79"/>
                        <a:ea typeface="Calibri" panose="020F0502020204030204" pitchFamily="34" charset="0"/>
                        <a:cs typeface="David" panose="020E0502060401010101" pitchFamily="34" charset="-79"/>
                      </a:endParaRPr>
                    </a:p>
                  </a:txBody>
                  <a:tcPr marL="12537" marR="12537" marT="0" marB="0" anchor="ctr"/>
                </a:tc>
                <a:tc>
                  <a:txBody>
                    <a:bodyPr/>
                    <a:lstStyle/>
                    <a:p>
                      <a:pPr marL="0" marR="0" indent="0" algn="ctr" rtl="1">
                        <a:lnSpc>
                          <a:spcPct val="107000"/>
                        </a:lnSpc>
                        <a:spcBef>
                          <a:spcPts val="0"/>
                        </a:spcBef>
                        <a:spcAft>
                          <a:spcPts val="0"/>
                        </a:spcAft>
                      </a:pPr>
                      <a:r>
                        <a:rPr lang="en-US" sz="1600" dirty="0">
                          <a:effectLst/>
                          <a:latin typeface="David" panose="020E0502060401010101" pitchFamily="34" charset="-79"/>
                          <a:cs typeface="David" panose="020E0502060401010101" pitchFamily="34" charset="-79"/>
                        </a:rPr>
                        <a:t>97.2%</a:t>
                      </a:r>
                      <a:endParaRPr lang="en-US" sz="1400" dirty="0">
                        <a:effectLst/>
                        <a:latin typeface="David" panose="020E0502060401010101" pitchFamily="34" charset="-79"/>
                        <a:ea typeface="Calibri" panose="020F0502020204030204" pitchFamily="34" charset="0"/>
                        <a:cs typeface="David" panose="020E0502060401010101" pitchFamily="34" charset="-79"/>
                      </a:endParaRPr>
                    </a:p>
                  </a:txBody>
                  <a:tcPr marL="12537" marR="12537" marT="0" marB="0" anchor="ctr"/>
                </a:tc>
                <a:tc>
                  <a:txBody>
                    <a:bodyPr/>
                    <a:lstStyle/>
                    <a:p>
                      <a:pPr marL="0" marR="0" indent="0" algn="ctr" rtl="1">
                        <a:lnSpc>
                          <a:spcPct val="107000"/>
                        </a:lnSpc>
                        <a:spcBef>
                          <a:spcPts val="0"/>
                        </a:spcBef>
                        <a:spcAft>
                          <a:spcPts val="0"/>
                        </a:spcAft>
                      </a:pPr>
                      <a:r>
                        <a:rPr lang="en-US" sz="1600">
                          <a:effectLst/>
                          <a:latin typeface="David" panose="020E0502060401010101" pitchFamily="34" charset="-79"/>
                          <a:cs typeface="David" panose="020E0502060401010101" pitchFamily="34" charset="-79"/>
                        </a:rPr>
                        <a:t>2.8%</a:t>
                      </a:r>
                      <a:endParaRPr lang="en-US" sz="1400">
                        <a:effectLst/>
                        <a:latin typeface="David" panose="020E0502060401010101" pitchFamily="34" charset="-79"/>
                        <a:ea typeface="Calibri" panose="020F0502020204030204" pitchFamily="34" charset="0"/>
                        <a:cs typeface="David" panose="020E0502060401010101" pitchFamily="34" charset="-79"/>
                      </a:endParaRPr>
                    </a:p>
                  </a:txBody>
                  <a:tcPr marL="12537" marR="12537" marT="0" marB="0" anchor="ctr"/>
                </a:tc>
                <a:extLst>
                  <a:ext uri="{0D108BD9-81ED-4DB2-BD59-A6C34878D82A}">
                    <a16:rowId xmlns:a16="http://schemas.microsoft.com/office/drawing/2014/main" val="571705630"/>
                  </a:ext>
                </a:extLst>
              </a:tr>
              <a:tr h="433645">
                <a:tc>
                  <a:txBody>
                    <a:bodyPr/>
                    <a:lstStyle/>
                    <a:p>
                      <a:pPr marL="0" marR="0" indent="0" algn="r" rtl="1">
                        <a:lnSpc>
                          <a:spcPct val="115000"/>
                        </a:lnSpc>
                        <a:spcBef>
                          <a:spcPts val="0"/>
                        </a:spcBef>
                        <a:spcAft>
                          <a:spcPts val="0"/>
                        </a:spcAft>
                      </a:pPr>
                      <a:r>
                        <a:rPr lang="he-IL" sz="1100" dirty="0">
                          <a:effectLst/>
                          <a:latin typeface="David" panose="020E0502060401010101" pitchFamily="34" charset="-79"/>
                          <a:cs typeface="David" panose="020E0502060401010101" pitchFamily="34" charset="-79"/>
                        </a:rPr>
                        <a:t> מנהל/ת  חשף/ה את גופו/ה מבחינה מינית בדרך שהביכה אותך או גרמה לך לתחושת אי נוחות   </a:t>
                      </a:r>
                      <a:endParaRPr lang="en-US" sz="1100" dirty="0">
                        <a:effectLst/>
                        <a:latin typeface="David" panose="020E0502060401010101" pitchFamily="34" charset="-79"/>
                        <a:ea typeface="Calibri" panose="020F0502020204030204" pitchFamily="34" charset="0"/>
                        <a:cs typeface="David" panose="020E0502060401010101" pitchFamily="34" charset="-79"/>
                      </a:endParaRPr>
                    </a:p>
                  </a:txBody>
                  <a:tcPr marL="12537" marR="12537" marT="0" marB="0" anchor="ctr"/>
                </a:tc>
                <a:tc>
                  <a:txBody>
                    <a:bodyPr/>
                    <a:lstStyle/>
                    <a:p>
                      <a:pPr marL="0" marR="0" indent="0" algn="ctr" rtl="1">
                        <a:lnSpc>
                          <a:spcPct val="107000"/>
                        </a:lnSpc>
                        <a:spcBef>
                          <a:spcPts val="0"/>
                        </a:spcBef>
                        <a:spcAft>
                          <a:spcPts val="0"/>
                        </a:spcAft>
                      </a:pPr>
                      <a:r>
                        <a:rPr lang="en-US" sz="1600" dirty="0">
                          <a:effectLst/>
                          <a:latin typeface="David" panose="020E0502060401010101" pitchFamily="34" charset="-79"/>
                          <a:cs typeface="David" panose="020E0502060401010101" pitchFamily="34" charset="-79"/>
                        </a:rPr>
                        <a:t>98.7%</a:t>
                      </a:r>
                      <a:endParaRPr lang="en-US" sz="1400" dirty="0">
                        <a:effectLst/>
                        <a:latin typeface="David" panose="020E0502060401010101" pitchFamily="34" charset="-79"/>
                        <a:ea typeface="Calibri" panose="020F0502020204030204" pitchFamily="34" charset="0"/>
                        <a:cs typeface="David" panose="020E0502060401010101" pitchFamily="34" charset="-79"/>
                      </a:endParaRPr>
                    </a:p>
                  </a:txBody>
                  <a:tcPr marL="12537" marR="12537" marT="0" marB="0" anchor="ctr"/>
                </a:tc>
                <a:tc>
                  <a:txBody>
                    <a:bodyPr/>
                    <a:lstStyle/>
                    <a:p>
                      <a:pPr marL="0" marR="0" indent="0" algn="ctr" rtl="1">
                        <a:lnSpc>
                          <a:spcPct val="107000"/>
                        </a:lnSpc>
                        <a:spcBef>
                          <a:spcPts val="0"/>
                        </a:spcBef>
                        <a:spcAft>
                          <a:spcPts val="0"/>
                        </a:spcAft>
                      </a:pPr>
                      <a:r>
                        <a:rPr lang="en-US" sz="1600">
                          <a:effectLst/>
                          <a:latin typeface="David" panose="020E0502060401010101" pitchFamily="34" charset="-79"/>
                          <a:cs typeface="David" panose="020E0502060401010101" pitchFamily="34" charset="-79"/>
                        </a:rPr>
                        <a:t>1.3%</a:t>
                      </a:r>
                      <a:endParaRPr lang="en-US" sz="1400">
                        <a:effectLst/>
                        <a:latin typeface="David" panose="020E0502060401010101" pitchFamily="34" charset="-79"/>
                        <a:ea typeface="Calibri" panose="020F0502020204030204" pitchFamily="34" charset="0"/>
                        <a:cs typeface="David" panose="020E0502060401010101" pitchFamily="34" charset="-79"/>
                      </a:endParaRPr>
                    </a:p>
                  </a:txBody>
                  <a:tcPr marL="12537" marR="12537" marT="0" marB="0" anchor="ctr"/>
                </a:tc>
                <a:extLst>
                  <a:ext uri="{0D108BD9-81ED-4DB2-BD59-A6C34878D82A}">
                    <a16:rowId xmlns:a16="http://schemas.microsoft.com/office/drawing/2014/main" val="1974081456"/>
                  </a:ext>
                </a:extLst>
              </a:tr>
              <a:tr h="433645">
                <a:tc>
                  <a:txBody>
                    <a:bodyPr/>
                    <a:lstStyle/>
                    <a:p>
                      <a:pPr marL="0" marR="0" indent="0" algn="r" rtl="1">
                        <a:lnSpc>
                          <a:spcPct val="115000"/>
                        </a:lnSpc>
                        <a:spcBef>
                          <a:spcPts val="0"/>
                        </a:spcBef>
                        <a:spcAft>
                          <a:spcPts val="0"/>
                        </a:spcAft>
                      </a:pPr>
                      <a:r>
                        <a:rPr lang="he-IL" sz="1100" dirty="0">
                          <a:effectLst/>
                          <a:latin typeface="David" panose="020E0502060401010101" pitchFamily="34" charset="-79"/>
                          <a:cs typeface="David" panose="020E0502060401010101" pitchFamily="34" charset="-79"/>
                        </a:rPr>
                        <a:t> מנהל/ת  הזמין/ה אותך שוב ושוב לצאת </a:t>
                      </a:r>
                      <a:r>
                        <a:rPr lang="he-IL" sz="1100" dirty="0" err="1">
                          <a:effectLst/>
                          <a:latin typeface="David" panose="020E0502060401010101" pitchFamily="34" charset="-79"/>
                          <a:cs typeface="David" panose="020E0502060401010101" pitchFamily="34" charset="-79"/>
                        </a:rPr>
                        <a:t>איתו</a:t>
                      </a:r>
                      <a:r>
                        <a:rPr lang="he-IL" sz="1100" dirty="0">
                          <a:effectLst/>
                          <a:latin typeface="David" panose="020E0502060401010101" pitchFamily="34" charset="-79"/>
                          <a:cs typeface="David" panose="020E0502060401010101" pitchFamily="34" charset="-79"/>
                        </a:rPr>
                        <a:t>/ה לארוחת ערב, לקולנוע, לפאב וכדומה   </a:t>
                      </a:r>
                      <a:endParaRPr lang="en-US" sz="1100" dirty="0">
                        <a:effectLst/>
                        <a:latin typeface="David" panose="020E0502060401010101" pitchFamily="34" charset="-79"/>
                        <a:ea typeface="Calibri" panose="020F0502020204030204" pitchFamily="34" charset="0"/>
                        <a:cs typeface="David" panose="020E0502060401010101" pitchFamily="34" charset="-79"/>
                      </a:endParaRPr>
                    </a:p>
                  </a:txBody>
                  <a:tcPr marL="12537" marR="12537" marT="0" marB="0" anchor="ctr"/>
                </a:tc>
                <a:tc>
                  <a:txBody>
                    <a:bodyPr/>
                    <a:lstStyle/>
                    <a:p>
                      <a:pPr marL="0" marR="0" indent="0" algn="ctr" rtl="1">
                        <a:lnSpc>
                          <a:spcPct val="107000"/>
                        </a:lnSpc>
                        <a:spcBef>
                          <a:spcPts val="0"/>
                        </a:spcBef>
                        <a:spcAft>
                          <a:spcPts val="0"/>
                        </a:spcAft>
                      </a:pPr>
                      <a:r>
                        <a:rPr lang="en-US" sz="1600" dirty="0">
                          <a:effectLst/>
                          <a:latin typeface="David" panose="020E0502060401010101" pitchFamily="34" charset="-79"/>
                          <a:cs typeface="David" panose="020E0502060401010101" pitchFamily="34" charset="-79"/>
                        </a:rPr>
                        <a:t>98.8%</a:t>
                      </a:r>
                      <a:endParaRPr lang="en-US" sz="1400" dirty="0">
                        <a:effectLst/>
                        <a:latin typeface="David" panose="020E0502060401010101" pitchFamily="34" charset="-79"/>
                        <a:ea typeface="Calibri" panose="020F0502020204030204" pitchFamily="34" charset="0"/>
                        <a:cs typeface="David" panose="020E0502060401010101" pitchFamily="34" charset="-79"/>
                      </a:endParaRPr>
                    </a:p>
                  </a:txBody>
                  <a:tcPr marL="12537" marR="12537" marT="0" marB="0" anchor="ctr"/>
                </a:tc>
                <a:tc>
                  <a:txBody>
                    <a:bodyPr/>
                    <a:lstStyle/>
                    <a:p>
                      <a:pPr marL="0" marR="0" indent="0" algn="ctr" rtl="1">
                        <a:lnSpc>
                          <a:spcPct val="107000"/>
                        </a:lnSpc>
                        <a:spcBef>
                          <a:spcPts val="0"/>
                        </a:spcBef>
                        <a:spcAft>
                          <a:spcPts val="0"/>
                        </a:spcAft>
                      </a:pPr>
                      <a:r>
                        <a:rPr lang="en-US" sz="1600" dirty="0">
                          <a:effectLst/>
                          <a:latin typeface="David" panose="020E0502060401010101" pitchFamily="34" charset="-79"/>
                          <a:cs typeface="David" panose="020E0502060401010101" pitchFamily="34" charset="-79"/>
                        </a:rPr>
                        <a:t>1.2%</a:t>
                      </a:r>
                      <a:endParaRPr lang="en-US" sz="1400" dirty="0">
                        <a:effectLst/>
                        <a:latin typeface="David" panose="020E0502060401010101" pitchFamily="34" charset="-79"/>
                        <a:ea typeface="Calibri" panose="020F0502020204030204" pitchFamily="34" charset="0"/>
                        <a:cs typeface="David" panose="020E0502060401010101" pitchFamily="34" charset="-79"/>
                      </a:endParaRPr>
                    </a:p>
                  </a:txBody>
                  <a:tcPr marL="12537" marR="12537" marT="0" marB="0" anchor="ctr"/>
                </a:tc>
                <a:extLst>
                  <a:ext uri="{0D108BD9-81ED-4DB2-BD59-A6C34878D82A}">
                    <a16:rowId xmlns:a16="http://schemas.microsoft.com/office/drawing/2014/main" val="287518257"/>
                  </a:ext>
                </a:extLst>
              </a:tr>
              <a:tr h="339389">
                <a:tc>
                  <a:txBody>
                    <a:bodyPr/>
                    <a:lstStyle/>
                    <a:p>
                      <a:pPr marL="0" marR="0" indent="0" algn="r" rtl="1">
                        <a:lnSpc>
                          <a:spcPct val="115000"/>
                        </a:lnSpc>
                        <a:spcBef>
                          <a:spcPts val="0"/>
                        </a:spcBef>
                        <a:spcAft>
                          <a:spcPts val="0"/>
                        </a:spcAft>
                      </a:pPr>
                      <a:r>
                        <a:rPr lang="he-IL" sz="1100" dirty="0">
                          <a:effectLst/>
                          <a:latin typeface="David" panose="020E0502060401010101" pitchFamily="34" charset="-79"/>
                          <a:cs typeface="David" panose="020E0502060401010101" pitchFamily="34" charset="-79"/>
                        </a:rPr>
                        <a:t> מנהל/ת  ניסה/תה לגעת, ללטף, לחבק, או לנשק אותך בניגוד לרצונך   </a:t>
                      </a:r>
                      <a:endParaRPr lang="en-US" sz="1100" dirty="0">
                        <a:effectLst/>
                        <a:latin typeface="David" panose="020E0502060401010101" pitchFamily="34" charset="-79"/>
                        <a:ea typeface="Calibri" panose="020F0502020204030204" pitchFamily="34" charset="0"/>
                        <a:cs typeface="David" panose="020E0502060401010101" pitchFamily="34" charset="-79"/>
                      </a:endParaRPr>
                    </a:p>
                  </a:txBody>
                  <a:tcPr marL="12537" marR="12537" marT="0" marB="0" anchor="ctr"/>
                </a:tc>
                <a:tc>
                  <a:txBody>
                    <a:bodyPr/>
                    <a:lstStyle/>
                    <a:p>
                      <a:pPr marL="0" marR="0" indent="0" algn="ctr" rtl="1">
                        <a:lnSpc>
                          <a:spcPct val="107000"/>
                        </a:lnSpc>
                        <a:spcBef>
                          <a:spcPts val="0"/>
                        </a:spcBef>
                        <a:spcAft>
                          <a:spcPts val="0"/>
                        </a:spcAft>
                      </a:pPr>
                      <a:r>
                        <a:rPr lang="en-US" sz="1600">
                          <a:effectLst/>
                          <a:latin typeface="David" panose="020E0502060401010101" pitchFamily="34" charset="-79"/>
                          <a:cs typeface="David" panose="020E0502060401010101" pitchFamily="34" charset="-79"/>
                        </a:rPr>
                        <a:t>98.3%</a:t>
                      </a:r>
                      <a:endParaRPr lang="en-US" sz="1400">
                        <a:effectLst/>
                        <a:latin typeface="David" panose="020E0502060401010101" pitchFamily="34" charset="-79"/>
                        <a:ea typeface="Calibri" panose="020F0502020204030204" pitchFamily="34" charset="0"/>
                        <a:cs typeface="David" panose="020E0502060401010101" pitchFamily="34" charset="-79"/>
                      </a:endParaRPr>
                    </a:p>
                  </a:txBody>
                  <a:tcPr marL="12537" marR="12537" marT="0" marB="0" anchor="ctr"/>
                </a:tc>
                <a:tc>
                  <a:txBody>
                    <a:bodyPr/>
                    <a:lstStyle/>
                    <a:p>
                      <a:pPr marL="0" marR="0" indent="0" algn="ctr" rtl="1">
                        <a:lnSpc>
                          <a:spcPct val="107000"/>
                        </a:lnSpc>
                        <a:spcBef>
                          <a:spcPts val="0"/>
                        </a:spcBef>
                        <a:spcAft>
                          <a:spcPts val="0"/>
                        </a:spcAft>
                      </a:pPr>
                      <a:r>
                        <a:rPr lang="en-US" sz="1600" dirty="0">
                          <a:effectLst/>
                          <a:latin typeface="David" panose="020E0502060401010101" pitchFamily="34" charset="-79"/>
                          <a:cs typeface="David" panose="020E0502060401010101" pitchFamily="34" charset="-79"/>
                        </a:rPr>
                        <a:t>1.7%</a:t>
                      </a:r>
                      <a:endParaRPr lang="en-US" sz="1400" dirty="0">
                        <a:effectLst/>
                        <a:latin typeface="David" panose="020E0502060401010101" pitchFamily="34" charset="-79"/>
                        <a:ea typeface="Calibri" panose="020F0502020204030204" pitchFamily="34" charset="0"/>
                        <a:cs typeface="David" panose="020E0502060401010101" pitchFamily="34" charset="-79"/>
                      </a:endParaRPr>
                    </a:p>
                  </a:txBody>
                  <a:tcPr marL="12537" marR="12537" marT="0" marB="0" anchor="ctr"/>
                </a:tc>
                <a:extLst>
                  <a:ext uri="{0D108BD9-81ED-4DB2-BD59-A6C34878D82A}">
                    <a16:rowId xmlns:a16="http://schemas.microsoft.com/office/drawing/2014/main" val="2463623031"/>
                  </a:ext>
                </a:extLst>
              </a:tr>
              <a:tr h="389048">
                <a:tc>
                  <a:txBody>
                    <a:bodyPr/>
                    <a:lstStyle/>
                    <a:p>
                      <a:pPr marL="0" marR="0" indent="0" algn="r" rtl="1">
                        <a:lnSpc>
                          <a:spcPct val="115000"/>
                        </a:lnSpc>
                        <a:spcBef>
                          <a:spcPts val="0"/>
                        </a:spcBef>
                        <a:spcAft>
                          <a:spcPts val="0"/>
                        </a:spcAft>
                      </a:pPr>
                      <a:r>
                        <a:rPr lang="he-IL" sz="1100" dirty="0">
                          <a:effectLst/>
                          <a:latin typeface="David" panose="020E0502060401010101" pitchFamily="34" charset="-79"/>
                          <a:cs typeface="David" panose="020E0502060401010101" pitchFamily="34" charset="-79"/>
                        </a:rPr>
                        <a:t> מנהל/ת  ביצע/ה ניסיונות לקיים </a:t>
                      </a:r>
                      <a:r>
                        <a:rPr lang="he-IL" sz="1100" dirty="0" err="1">
                          <a:effectLst/>
                          <a:latin typeface="David" panose="020E0502060401010101" pitchFamily="34" charset="-79"/>
                          <a:cs typeface="David" panose="020E0502060401010101" pitchFamily="34" charset="-79"/>
                        </a:rPr>
                        <a:t>איתך</a:t>
                      </a:r>
                      <a:r>
                        <a:rPr lang="he-IL" sz="1100" dirty="0">
                          <a:effectLst/>
                          <a:latin typeface="David" panose="020E0502060401010101" pitchFamily="34" charset="-79"/>
                          <a:cs typeface="David" panose="020E0502060401010101" pitchFamily="34" charset="-79"/>
                        </a:rPr>
                        <a:t> קשר רומנטי, אף שנענה בסירוב מצדך   </a:t>
                      </a:r>
                      <a:endParaRPr lang="en-US" sz="1100" dirty="0">
                        <a:effectLst/>
                        <a:latin typeface="David" panose="020E0502060401010101" pitchFamily="34" charset="-79"/>
                        <a:ea typeface="Calibri" panose="020F0502020204030204" pitchFamily="34" charset="0"/>
                        <a:cs typeface="David" panose="020E0502060401010101" pitchFamily="34" charset="-79"/>
                      </a:endParaRPr>
                    </a:p>
                  </a:txBody>
                  <a:tcPr marL="12537" marR="12537" marT="0" marB="0" anchor="ctr"/>
                </a:tc>
                <a:tc>
                  <a:txBody>
                    <a:bodyPr/>
                    <a:lstStyle/>
                    <a:p>
                      <a:pPr marL="0" marR="0" indent="0" algn="ctr" rtl="1">
                        <a:lnSpc>
                          <a:spcPct val="107000"/>
                        </a:lnSpc>
                        <a:spcBef>
                          <a:spcPts val="0"/>
                        </a:spcBef>
                        <a:spcAft>
                          <a:spcPts val="0"/>
                        </a:spcAft>
                      </a:pPr>
                      <a:r>
                        <a:rPr lang="en-US" sz="1600">
                          <a:effectLst/>
                          <a:latin typeface="David" panose="020E0502060401010101" pitchFamily="34" charset="-79"/>
                          <a:cs typeface="David" panose="020E0502060401010101" pitchFamily="34" charset="-79"/>
                        </a:rPr>
                        <a:t>99.4%</a:t>
                      </a:r>
                      <a:endParaRPr lang="en-US" sz="1400">
                        <a:effectLst/>
                        <a:latin typeface="David" panose="020E0502060401010101" pitchFamily="34" charset="-79"/>
                        <a:ea typeface="Calibri" panose="020F0502020204030204" pitchFamily="34" charset="0"/>
                        <a:cs typeface="David" panose="020E0502060401010101" pitchFamily="34" charset="-79"/>
                      </a:endParaRPr>
                    </a:p>
                  </a:txBody>
                  <a:tcPr marL="12537" marR="12537" marT="0" marB="0" anchor="ctr"/>
                </a:tc>
                <a:tc>
                  <a:txBody>
                    <a:bodyPr/>
                    <a:lstStyle/>
                    <a:p>
                      <a:pPr marL="0" marR="0" indent="0" algn="ctr" rtl="1">
                        <a:lnSpc>
                          <a:spcPct val="107000"/>
                        </a:lnSpc>
                        <a:spcBef>
                          <a:spcPts val="0"/>
                        </a:spcBef>
                        <a:spcAft>
                          <a:spcPts val="0"/>
                        </a:spcAft>
                      </a:pPr>
                      <a:r>
                        <a:rPr lang="en-US" sz="1600" dirty="0">
                          <a:effectLst/>
                          <a:latin typeface="David" panose="020E0502060401010101" pitchFamily="34" charset="-79"/>
                          <a:cs typeface="David" panose="020E0502060401010101" pitchFamily="34" charset="-79"/>
                        </a:rPr>
                        <a:t>0.6%</a:t>
                      </a:r>
                      <a:endParaRPr lang="en-US" sz="1400" dirty="0">
                        <a:effectLst/>
                        <a:latin typeface="David" panose="020E0502060401010101" pitchFamily="34" charset="-79"/>
                        <a:ea typeface="Calibri" panose="020F0502020204030204" pitchFamily="34" charset="0"/>
                        <a:cs typeface="David" panose="020E0502060401010101" pitchFamily="34" charset="-79"/>
                      </a:endParaRPr>
                    </a:p>
                  </a:txBody>
                  <a:tcPr marL="12537" marR="12537" marT="0" marB="0" anchor="ctr"/>
                </a:tc>
                <a:extLst>
                  <a:ext uri="{0D108BD9-81ED-4DB2-BD59-A6C34878D82A}">
                    <a16:rowId xmlns:a16="http://schemas.microsoft.com/office/drawing/2014/main" val="2277718494"/>
                  </a:ext>
                </a:extLst>
              </a:tr>
            </a:tbl>
          </a:graphicData>
        </a:graphic>
      </p:graphicFrame>
    </p:spTree>
    <p:extLst>
      <p:ext uri="{BB962C8B-B14F-4D97-AF65-F5344CB8AC3E}">
        <p14:creationId xmlns:p14="http://schemas.microsoft.com/office/powerpoint/2010/main" val="31330312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58614"/>
            <a:ext cx="8229600" cy="1282154"/>
          </a:xfrm>
        </p:spPr>
        <p:txBody>
          <a:bodyPr>
            <a:normAutofit fontScale="90000"/>
          </a:bodyPr>
          <a:lstStyle/>
          <a:p>
            <a:r>
              <a:rPr lang="he-IL" dirty="0" smtClean="0">
                <a:cs typeface="+mn-cs"/>
              </a:rPr>
              <a:t/>
            </a:r>
            <a:br>
              <a:rPr lang="he-IL" dirty="0" smtClean="0">
                <a:cs typeface="+mn-cs"/>
              </a:rPr>
            </a:br>
            <a:r>
              <a:rPr lang="he-IL" sz="4900" b="1" u="sng" dirty="0" smtClean="0">
                <a:cs typeface="+mn-cs"/>
              </a:rPr>
              <a:t>ממצאי הסקר  </a:t>
            </a:r>
            <a:r>
              <a:rPr lang="he-IL" sz="4900" dirty="0" smtClean="0">
                <a:cs typeface="+mn-cs"/>
              </a:rPr>
              <a:t/>
            </a:r>
            <a:br>
              <a:rPr lang="he-IL" sz="4900" dirty="0" smtClean="0">
                <a:cs typeface="+mn-cs"/>
              </a:rPr>
            </a:br>
            <a:r>
              <a:rPr lang="he-IL" sz="3600" u="sng" dirty="0" smtClean="0">
                <a:cs typeface="+mn-cs"/>
              </a:rPr>
              <a:t>חשיפה להתנהגויות בעייתיות מצד עובדים/</a:t>
            </a:r>
            <a:r>
              <a:rPr lang="he-IL" sz="3600" u="sng" dirty="0" err="1" smtClean="0">
                <a:cs typeface="+mn-cs"/>
              </a:rPr>
              <a:t>ות</a:t>
            </a:r>
            <a:r>
              <a:rPr lang="en-US" sz="3600" u="sng" dirty="0" smtClean="0">
                <a:cs typeface="+mn-cs"/>
              </a:rPr>
              <a:t/>
            </a:r>
            <a:br>
              <a:rPr lang="en-US" sz="3600" u="sng" dirty="0" smtClean="0">
                <a:cs typeface="+mn-cs"/>
              </a:rPr>
            </a:br>
            <a:r>
              <a:rPr lang="he-IL" sz="3600" u="sng" dirty="0" smtClean="0">
                <a:cs typeface="+mn-cs"/>
              </a:rPr>
              <a:t/>
            </a:r>
            <a:br>
              <a:rPr lang="he-IL" sz="3600" u="sng" dirty="0" smtClean="0">
                <a:cs typeface="+mn-cs"/>
              </a:rPr>
            </a:br>
            <a:endParaRPr lang="he-IL" sz="4900" u="sng" dirty="0">
              <a:cs typeface="+mn-cs"/>
            </a:endParaRPr>
          </a:p>
        </p:txBody>
      </p:sp>
      <p:sp>
        <p:nvSpPr>
          <p:cNvPr id="9" name="TextBox 8"/>
          <p:cNvSpPr txBox="1"/>
          <p:nvPr/>
        </p:nvSpPr>
        <p:spPr>
          <a:xfrm>
            <a:off x="135466" y="6361283"/>
            <a:ext cx="1083733" cy="335756"/>
          </a:xfrm>
          <a:prstGeom prst="rect">
            <a:avLst/>
          </a:prstGeom>
          <a:noFill/>
        </p:spPr>
        <p:txBody>
          <a:bodyPr wrap="square" rtlCol="0">
            <a:spAutoFit/>
          </a:bodyPr>
          <a:lstStyle/>
          <a:p>
            <a:r>
              <a:rPr lang="en-US" b="1" dirty="0">
                <a:solidFill>
                  <a:schemeClr val="bg1"/>
                </a:solidFill>
              </a:rPr>
              <a:t>11</a:t>
            </a:r>
          </a:p>
        </p:txBody>
      </p:sp>
      <p:graphicFrame>
        <p:nvGraphicFramePr>
          <p:cNvPr id="4" name="טבלה 3"/>
          <p:cNvGraphicFramePr>
            <a:graphicFrameLocks noGrp="1"/>
          </p:cNvGraphicFramePr>
          <p:nvPr>
            <p:extLst>
              <p:ext uri="{D42A27DB-BD31-4B8C-83A1-F6EECF244321}">
                <p14:modId xmlns:p14="http://schemas.microsoft.com/office/powerpoint/2010/main" val="3043530843"/>
              </p:ext>
            </p:extLst>
          </p:nvPr>
        </p:nvGraphicFramePr>
        <p:xfrm>
          <a:off x="457201" y="1268760"/>
          <a:ext cx="8324300" cy="5092520"/>
        </p:xfrm>
        <a:graphic>
          <a:graphicData uri="http://schemas.openxmlformats.org/drawingml/2006/table">
            <a:tbl>
              <a:tblPr rtl="1" firstRow="1" firstCol="1" bandRow="1">
                <a:tableStyleId>{5C22544A-7EE6-4342-B048-85BDC9FD1C3A}</a:tableStyleId>
              </a:tblPr>
              <a:tblGrid>
                <a:gridCol w="4530680">
                  <a:extLst>
                    <a:ext uri="{9D8B030D-6E8A-4147-A177-3AD203B41FA5}">
                      <a16:colId xmlns:a16="http://schemas.microsoft.com/office/drawing/2014/main" val="1327022636"/>
                    </a:ext>
                  </a:extLst>
                </a:gridCol>
                <a:gridCol w="2034967">
                  <a:extLst>
                    <a:ext uri="{9D8B030D-6E8A-4147-A177-3AD203B41FA5}">
                      <a16:colId xmlns:a16="http://schemas.microsoft.com/office/drawing/2014/main" val="3710922227"/>
                    </a:ext>
                  </a:extLst>
                </a:gridCol>
                <a:gridCol w="1758653">
                  <a:extLst>
                    <a:ext uri="{9D8B030D-6E8A-4147-A177-3AD203B41FA5}">
                      <a16:colId xmlns:a16="http://schemas.microsoft.com/office/drawing/2014/main" val="600676994"/>
                    </a:ext>
                  </a:extLst>
                </a:gridCol>
              </a:tblGrid>
              <a:tr h="310908">
                <a:tc>
                  <a:txBody>
                    <a:bodyPr/>
                    <a:lstStyle/>
                    <a:p>
                      <a:pPr marL="0" marR="0" indent="0" algn="r" rtl="1">
                        <a:lnSpc>
                          <a:spcPct val="107000"/>
                        </a:lnSpc>
                        <a:spcBef>
                          <a:spcPts val="0"/>
                        </a:spcBef>
                        <a:spcAft>
                          <a:spcPts val="0"/>
                        </a:spcAft>
                      </a:pPr>
                      <a:r>
                        <a:rPr lang="he-IL" sz="1800" dirty="0">
                          <a:effectLst/>
                          <a:latin typeface="David" panose="020E0502060401010101" pitchFamily="34" charset="-79"/>
                          <a:cs typeface="David" panose="020E0502060401010101" pitchFamily="34" charset="-79"/>
                        </a:rPr>
                        <a:t>מקרים שבוצעו על ידי עובד/ת</a:t>
                      </a:r>
                      <a:endParaRPr lang="en-US" sz="1800" dirty="0">
                        <a:effectLst/>
                        <a:latin typeface="David" panose="020E0502060401010101" pitchFamily="34" charset="-79"/>
                        <a:ea typeface="Calibri" panose="020F0502020204030204" pitchFamily="34" charset="0"/>
                        <a:cs typeface="David" panose="020E0502060401010101" pitchFamily="34" charset="-79"/>
                      </a:endParaRPr>
                    </a:p>
                  </a:txBody>
                  <a:tcPr marL="11997" marR="11997" marT="0" marB="0" anchor="ctr"/>
                </a:tc>
                <a:tc>
                  <a:txBody>
                    <a:bodyPr/>
                    <a:lstStyle/>
                    <a:p>
                      <a:pPr marL="0" marR="0" indent="0" algn="ctr" rtl="1">
                        <a:lnSpc>
                          <a:spcPct val="107000"/>
                        </a:lnSpc>
                        <a:spcBef>
                          <a:spcPts val="0"/>
                        </a:spcBef>
                        <a:spcAft>
                          <a:spcPts val="0"/>
                        </a:spcAft>
                      </a:pPr>
                      <a:r>
                        <a:rPr lang="he-IL" sz="1800" dirty="0">
                          <a:effectLst/>
                          <a:latin typeface="David" panose="020E0502060401010101" pitchFamily="34" charset="-79"/>
                          <a:cs typeface="David" panose="020E0502060401010101" pitchFamily="34" charset="-79"/>
                        </a:rPr>
                        <a:t>אף פעם</a:t>
                      </a:r>
                      <a:endParaRPr lang="en-US" sz="1800" dirty="0">
                        <a:effectLst/>
                        <a:latin typeface="David" panose="020E0502060401010101" pitchFamily="34" charset="-79"/>
                        <a:ea typeface="Calibri" panose="020F0502020204030204" pitchFamily="34" charset="0"/>
                        <a:cs typeface="David" panose="020E0502060401010101" pitchFamily="34" charset="-79"/>
                      </a:endParaRPr>
                    </a:p>
                  </a:txBody>
                  <a:tcPr marL="11997" marR="11997" marT="0" marB="0" anchor="ctr"/>
                </a:tc>
                <a:tc>
                  <a:txBody>
                    <a:bodyPr/>
                    <a:lstStyle/>
                    <a:p>
                      <a:pPr marL="0" marR="0" indent="0" algn="ctr" rtl="1">
                        <a:lnSpc>
                          <a:spcPct val="107000"/>
                        </a:lnSpc>
                        <a:spcBef>
                          <a:spcPts val="0"/>
                        </a:spcBef>
                        <a:spcAft>
                          <a:spcPts val="0"/>
                        </a:spcAft>
                      </a:pPr>
                      <a:r>
                        <a:rPr lang="he-IL" sz="1800" dirty="0">
                          <a:effectLst/>
                          <a:latin typeface="David" panose="020E0502060401010101" pitchFamily="34" charset="-79"/>
                          <a:cs typeface="David" panose="020E0502060401010101" pitchFamily="34" charset="-79"/>
                        </a:rPr>
                        <a:t> לפחות פעם אחת</a:t>
                      </a:r>
                      <a:endParaRPr lang="en-US" sz="1800" dirty="0">
                        <a:effectLst/>
                        <a:latin typeface="David" panose="020E0502060401010101" pitchFamily="34" charset="-79"/>
                        <a:ea typeface="Calibri" panose="020F0502020204030204" pitchFamily="34" charset="0"/>
                        <a:cs typeface="David" panose="020E0502060401010101" pitchFamily="34" charset="-79"/>
                      </a:endParaRPr>
                    </a:p>
                  </a:txBody>
                  <a:tcPr marL="11997" marR="11997" marT="0" marB="0" anchor="ctr"/>
                </a:tc>
                <a:extLst>
                  <a:ext uri="{0D108BD9-81ED-4DB2-BD59-A6C34878D82A}">
                    <a16:rowId xmlns:a16="http://schemas.microsoft.com/office/drawing/2014/main" val="2005859810"/>
                  </a:ext>
                </a:extLst>
              </a:tr>
              <a:tr h="388400">
                <a:tc>
                  <a:txBody>
                    <a:bodyPr/>
                    <a:lstStyle/>
                    <a:p>
                      <a:pPr marL="0" marR="0" indent="0" algn="r" rtl="1">
                        <a:lnSpc>
                          <a:spcPct val="115000"/>
                        </a:lnSpc>
                        <a:spcBef>
                          <a:spcPts val="0"/>
                        </a:spcBef>
                        <a:spcAft>
                          <a:spcPts val="0"/>
                        </a:spcAft>
                      </a:pPr>
                      <a:r>
                        <a:rPr lang="he-IL" sz="1100" dirty="0">
                          <a:effectLst/>
                          <a:latin typeface="David" panose="020E0502060401010101" pitchFamily="34" charset="-79"/>
                          <a:cs typeface="David" panose="020E0502060401010101" pitchFamily="34" charset="-79"/>
                        </a:rPr>
                        <a:t>עובד/ת  סיפר/ה שוב ושוב בדיחות וסיפורים מיניים </a:t>
                      </a:r>
                      <a:endParaRPr lang="en-US" sz="1100" dirty="0">
                        <a:effectLst/>
                        <a:latin typeface="David" panose="020E0502060401010101" pitchFamily="34" charset="-79"/>
                        <a:ea typeface="Calibri" panose="020F0502020204030204" pitchFamily="34" charset="0"/>
                        <a:cs typeface="David" panose="020E0502060401010101" pitchFamily="34" charset="-79"/>
                      </a:endParaRPr>
                    </a:p>
                  </a:txBody>
                  <a:tcPr marL="11997" marR="11997" marT="0" marB="0" anchor="ctr"/>
                </a:tc>
                <a:tc>
                  <a:txBody>
                    <a:bodyPr/>
                    <a:lstStyle/>
                    <a:p>
                      <a:pPr marL="0" marR="0" indent="0" algn="ctr" rtl="1">
                        <a:lnSpc>
                          <a:spcPct val="107000"/>
                        </a:lnSpc>
                        <a:spcBef>
                          <a:spcPts val="0"/>
                        </a:spcBef>
                        <a:spcAft>
                          <a:spcPts val="0"/>
                        </a:spcAft>
                      </a:pPr>
                      <a:r>
                        <a:rPr lang="en-US" sz="1600" dirty="0">
                          <a:effectLst/>
                          <a:latin typeface="David" panose="020E0502060401010101" pitchFamily="34" charset="-79"/>
                          <a:cs typeface="David" panose="020E0502060401010101" pitchFamily="34" charset="-79"/>
                        </a:rPr>
                        <a:t>72.1%</a:t>
                      </a:r>
                      <a:endParaRPr lang="en-US" sz="1600" dirty="0">
                        <a:effectLst/>
                        <a:latin typeface="David" panose="020E0502060401010101" pitchFamily="34" charset="-79"/>
                        <a:ea typeface="Calibri" panose="020F0502020204030204" pitchFamily="34" charset="0"/>
                        <a:cs typeface="David" panose="020E0502060401010101" pitchFamily="34" charset="-79"/>
                      </a:endParaRPr>
                    </a:p>
                  </a:txBody>
                  <a:tcPr marL="11997" marR="11997" marT="0" marB="0" anchor="ctr"/>
                </a:tc>
                <a:tc>
                  <a:txBody>
                    <a:bodyPr/>
                    <a:lstStyle/>
                    <a:p>
                      <a:pPr marL="0" marR="0" indent="0" algn="ctr" rtl="1">
                        <a:lnSpc>
                          <a:spcPct val="107000"/>
                        </a:lnSpc>
                        <a:spcBef>
                          <a:spcPts val="0"/>
                        </a:spcBef>
                        <a:spcAft>
                          <a:spcPts val="0"/>
                        </a:spcAft>
                      </a:pPr>
                      <a:r>
                        <a:rPr lang="he-IL" sz="1600" dirty="0">
                          <a:effectLst/>
                          <a:latin typeface="David" panose="020E0502060401010101" pitchFamily="34" charset="-79"/>
                          <a:cs typeface="David" panose="020E0502060401010101" pitchFamily="34" charset="-79"/>
                        </a:rPr>
                        <a:t>27.9%</a:t>
                      </a:r>
                      <a:endParaRPr lang="en-US" sz="1600" dirty="0">
                        <a:effectLst/>
                        <a:latin typeface="David" panose="020E0502060401010101" pitchFamily="34" charset="-79"/>
                        <a:ea typeface="Calibri" panose="020F0502020204030204" pitchFamily="34" charset="0"/>
                        <a:cs typeface="David" panose="020E0502060401010101" pitchFamily="34" charset="-79"/>
                      </a:endParaRPr>
                    </a:p>
                  </a:txBody>
                  <a:tcPr marL="11997" marR="11997" marT="0" marB="0" anchor="ctr">
                    <a:solidFill>
                      <a:schemeClr val="tx2">
                        <a:lumMod val="20000"/>
                        <a:lumOff val="80000"/>
                      </a:schemeClr>
                    </a:solidFill>
                  </a:tcPr>
                </a:tc>
                <a:extLst>
                  <a:ext uri="{0D108BD9-81ED-4DB2-BD59-A6C34878D82A}">
                    <a16:rowId xmlns:a16="http://schemas.microsoft.com/office/drawing/2014/main" val="3924813816"/>
                  </a:ext>
                </a:extLst>
              </a:tr>
              <a:tr h="442362">
                <a:tc>
                  <a:txBody>
                    <a:bodyPr/>
                    <a:lstStyle/>
                    <a:p>
                      <a:pPr marL="0" marR="0" indent="0" algn="r" rtl="1">
                        <a:lnSpc>
                          <a:spcPct val="115000"/>
                        </a:lnSpc>
                        <a:spcBef>
                          <a:spcPts val="0"/>
                        </a:spcBef>
                        <a:spcAft>
                          <a:spcPts val="0"/>
                        </a:spcAft>
                      </a:pPr>
                      <a:r>
                        <a:rPr lang="he-IL" sz="1100" dirty="0">
                          <a:effectLst/>
                          <a:latin typeface="David" panose="020E0502060401010101" pitchFamily="34" charset="-79"/>
                          <a:cs typeface="David" panose="020E0502060401010101" pitchFamily="34" charset="-79"/>
                        </a:rPr>
                        <a:t> עובד/ת  ניסה/תה לערב אותך בשיחה בעל גוון מיני בהקשרי עבודה  (על רקע טיפול בתיקים) באופן לא הולם </a:t>
                      </a:r>
                      <a:endParaRPr lang="en-US" sz="1100" dirty="0">
                        <a:effectLst/>
                        <a:latin typeface="David" panose="020E0502060401010101" pitchFamily="34" charset="-79"/>
                        <a:ea typeface="Calibri" panose="020F0502020204030204" pitchFamily="34" charset="0"/>
                        <a:cs typeface="David" panose="020E0502060401010101" pitchFamily="34" charset="-79"/>
                      </a:endParaRPr>
                    </a:p>
                  </a:txBody>
                  <a:tcPr marL="11997" marR="11997" marT="0" marB="0" anchor="ctr"/>
                </a:tc>
                <a:tc>
                  <a:txBody>
                    <a:bodyPr/>
                    <a:lstStyle/>
                    <a:p>
                      <a:pPr marL="0" marR="0" indent="0" algn="ctr" rtl="1">
                        <a:lnSpc>
                          <a:spcPct val="107000"/>
                        </a:lnSpc>
                        <a:spcBef>
                          <a:spcPts val="0"/>
                        </a:spcBef>
                        <a:spcAft>
                          <a:spcPts val="800"/>
                        </a:spcAft>
                      </a:pPr>
                      <a:r>
                        <a:rPr lang="en-US" sz="1600" dirty="0">
                          <a:effectLst/>
                          <a:latin typeface="David" panose="020E0502060401010101" pitchFamily="34" charset="-79"/>
                          <a:cs typeface="David" panose="020E0502060401010101" pitchFamily="34" charset="-79"/>
                        </a:rPr>
                        <a:t>91.6%</a:t>
                      </a:r>
                      <a:endParaRPr lang="en-US" sz="1600" dirty="0">
                        <a:effectLst/>
                        <a:latin typeface="David" panose="020E0502060401010101" pitchFamily="34" charset="-79"/>
                        <a:ea typeface="Calibri" panose="020F0502020204030204" pitchFamily="34" charset="0"/>
                        <a:cs typeface="David" panose="020E0502060401010101" pitchFamily="34" charset="-79"/>
                      </a:endParaRPr>
                    </a:p>
                  </a:txBody>
                  <a:tcPr marL="11997" marR="11997" marT="0" marB="0" anchor="ctr"/>
                </a:tc>
                <a:tc>
                  <a:txBody>
                    <a:bodyPr/>
                    <a:lstStyle/>
                    <a:p>
                      <a:pPr marL="0" marR="0" indent="0" algn="ctr" rtl="1">
                        <a:lnSpc>
                          <a:spcPct val="107000"/>
                        </a:lnSpc>
                        <a:spcBef>
                          <a:spcPts val="0"/>
                        </a:spcBef>
                        <a:spcAft>
                          <a:spcPts val="800"/>
                        </a:spcAft>
                      </a:pPr>
                      <a:r>
                        <a:rPr lang="en-US" sz="1600" dirty="0">
                          <a:effectLst/>
                          <a:latin typeface="David" panose="020E0502060401010101" pitchFamily="34" charset="-79"/>
                          <a:cs typeface="David" panose="020E0502060401010101" pitchFamily="34" charset="-79"/>
                        </a:rPr>
                        <a:t>8.4%</a:t>
                      </a:r>
                      <a:endParaRPr lang="en-US" sz="1600" dirty="0">
                        <a:effectLst/>
                        <a:latin typeface="David" panose="020E0502060401010101" pitchFamily="34" charset="-79"/>
                        <a:ea typeface="Calibri" panose="020F0502020204030204" pitchFamily="34" charset="0"/>
                        <a:cs typeface="David" panose="020E0502060401010101" pitchFamily="34" charset="-79"/>
                      </a:endParaRPr>
                    </a:p>
                  </a:txBody>
                  <a:tcPr marL="11997" marR="11997" marT="0" marB="0" anchor="ctr"/>
                </a:tc>
                <a:extLst>
                  <a:ext uri="{0D108BD9-81ED-4DB2-BD59-A6C34878D82A}">
                    <a16:rowId xmlns:a16="http://schemas.microsoft.com/office/drawing/2014/main" val="518907853"/>
                  </a:ext>
                </a:extLst>
              </a:tr>
              <a:tr h="388400">
                <a:tc>
                  <a:txBody>
                    <a:bodyPr/>
                    <a:lstStyle/>
                    <a:p>
                      <a:pPr marL="0" marR="0" indent="0" algn="r" rtl="1">
                        <a:lnSpc>
                          <a:spcPct val="115000"/>
                        </a:lnSpc>
                        <a:spcBef>
                          <a:spcPts val="0"/>
                        </a:spcBef>
                        <a:spcAft>
                          <a:spcPts val="0"/>
                        </a:spcAft>
                      </a:pPr>
                      <a:r>
                        <a:rPr lang="he-IL" sz="1100" dirty="0">
                          <a:effectLst/>
                          <a:latin typeface="David" panose="020E0502060401010101" pitchFamily="34" charset="-79"/>
                          <a:cs typeface="David" panose="020E0502060401010101" pitchFamily="34" charset="-79"/>
                        </a:rPr>
                        <a:t> עובד/ת  ניסה/תה לערב אותך בשיחה לא רצויה בנושאים מיניים </a:t>
                      </a:r>
                      <a:endParaRPr lang="en-US" sz="1100" dirty="0">
                        <a:effectLst/>
                        <a:latin typeface="David" panose="020E0502060401010101" pitchFamily="34" charset="-79"/>
                        <a:ea typeface="Calibri" panose="020F0502020204030204" pitchFamily="34" charset="0"/>
                        <a:cs typeface="David" panose="020E0502060401010101" pitchFamily="34" charset="-79"/>
                      </a:endParaRPr>
                    </a:p>
                  </a:txBody>
                  <a:tcPr marL="11997" marR="11997" marT="0" marB="0" anchor="ctr"/>
                </a:tc>
                <a:tc>
                  <a:txBody>
                    <a:bodyPr/>
                    <a:lstStyle/>
                    <a:p>
                      <a:pPr marL="0" marR="0" indent="0" algn="ctr" rtl="1">
                        <a:lnSpc>
                          <a:spcPct val="107000"/>
                        </a:lnSpc>
                        <a:spcBef>
                          <a:spcPts val="0"/>
                        </a:spcBef>
                        <a:spcAft>
                          <a:spcPts val="0"/>
                        </a:spcAft>
                      </a:pPr>
                      <a:r>
                        <a:rPr lang="en-US" sz="1600" dirty="0">
                          <a:effectLst/>
                          <a:latin typeface="David" panose="020E0502060401010101" pitchFamily="34" charset="-79"/>
                          <a:cs typeface="David" panose="020E0502060401010101" pitchFamily="34" charset="-79"/>
                        </a:rPr>
                        <a:t>89.6%</a:t>
                      </a:r>
                      <a:endParaRPr lang="en-US" sz="1600" dirty="0">
                        <a:effectLst/>
                        <a:latin typeface="David" panose="020E0502060401010101" pitchFamily="34" charset="-79"/>
                        <a:ea typeface="Calibri" panose="020F0502020204030204" pitchFamily="34" charset="0"/>
                        <a:cs typeface="David" panose="020E0502060401010101" pitchFamily="34" charset="-79"/>
                      </a:endParaRPr>
                    </a:p>
                  </a:txBody>
                  <a:tcPr marL="11997" marR="11997" marT="0" marB="0" anchor="ctr"/>
                </a:tc>
                <a:tc>
                  <a:txBody>
                    <a:bodyPr/>
                    <a:lstStyle/>
                    <a:p>
                      <a:pPr marL="0" marR="0" indent="0" algn="ctr" rtl="1">
                        <a:lnSpc>
                          <a:spcPct val="107000"/>
                        </a:lnSpc>
                        <a:spcBef>
                          <a:spcPts val="0"/>
                        </a:spcBef>
                        <a:spcAft>
                          <a:spcPts val="0"/>
                        </a:spcAft>
                      </a:pPr>
                      <a:r>
                        <a:rPr lang="en-US" sz="1600" dirty="0">
                          <a:effectLst/>
                          <a:latin typeface="David" panose="020E0502060401010101" pitchFamily="34" charset="-79"/>
                          <a:cs typeface="David" panose="020E0502060401010101" pitchFamily="34" charset="-79"/>
                        </a:rPr>
                        <a:t>10.4%</a:t>
                      </a:r>
                      <a:endParaRPr lang="en-US" sz="1600" dirty="0">
                        <a:effectLst/>
                        <a:latin typeface="David" panose="020E0502060401010101" pitchFamily="34" charset="-79"/>
                        <a:ea typeface="Calibri" panose="020F0502020204030204" pitchFamily="34" charset="0"/>
                        <a:cs typeface="David" panose="020E0502060401010101" pitchFamily="34" charset="-79"/>
                      </a:endParaRPr>
                    </a:p>
                  </a:txBody>
                  <a:tcPr marL="11997" marR="11997" marT="0" marB="0" anchor="ctr">
                    <a:solidFill>
                      <a:schemeClr val="tx2">
                        <a:lumMod val="20000"/>
                        <a:lumOff val="80000"/>
                      </a:schemeClr>
                    </a:solidFill>
                  </a:tcPr>
                </a:tc>
                <a:extLst>
                  <a:ext uri="{0D108BD9-81ED-4DB2-BD59-A6C34878D82A}">
                    <a16:rowId xmlns:a16="http://schemas.microsoft.com/office/drawing/2014/main" val="2672615970"/>
                  </a:ext>
                </a:extLst>
              </a:tr>
              <a:tr h="388400">
                <a:tc>
                  <a:txBody>
                    <a:bodyPr/>
                    <a:lstStyle/>
                    <a:p>
                      <a:pPr marL="0" marR="0" indent="0" algn="r" rtl="1">
                        <a:lnSpc>
                          <a:spcPct val="115000"/>
                        </a:lnSpc>
                        <a:spcBef>
                          <a:spcPts val="0"/>
                        </a:spcBef>
                        <a:spcAft>
                          <a:spcPts val="0"/>
                        </a:spcAft>
                      </a:pPr>
                      <a:r>
                        <a:rPr lang="he-IL" sz="1100" dirty="0">
                          <a:effectLst/>
                          <a:latin typeface="David" panose="020E0502060401010101" pitchFamily="34" charset="-79"/>
                          <a:cs typeface="David" panose="020E0502060401010101" pitchFamily="34" charset="-79"/>
                        </a:rPr>
                        <a:t> עובד/ת  העיר/ה הערות פוגעניות לגבי הופעתך, גופך או פעילותך המינית </a:t>
                      </a:r>
                      <a:endParaRPr lang="en-US" sz="1100" dirty="0">
                        <a:effectLst/>
                        <a:latin typeface="David" panose="020E0502060401010101" pitchFamily="34" charset="-79"/>
                        <a:ea typeface="Calibri" panose="020F0502020204030204" pitchFamily="34" charset="0"/>
                        <a:cs typeface="David" panose="020E0502060401010101" pitchFamily="34" charset="-79"/>
                      </a:endParaRPr>
                    </a:p>
                  </a:txBody>
                  <a:tcPr marL="11997" marR="11997" marT="0" marB="0" anchor="ctr"/>
                </a:tc>
                <a:tc>
                  <a:txBody>
                    <a:bodyPr/>
                    <a:lstStyle/>
                    <a:p>
                      <a:pPr marL="0" marR="0" indent="0" algn="ctr" rtl="1">
                        <a:lnSpc>
                          <a:spcPct val="107000"/>
                        </a:lnSpc>
                        <a:spcBef>
                          <a:spcPts val="0"/>
                        </a:spcBef>
                        <a:spcAft>
                          <a:spcPts val="0"/>
                        </a:spcAft>
                      </a:pPr>
                      <a:r>
                        <a:rPr lang="en-US" sz="1600" dirty="0">
                          <a:effectLst/>
                          <a:latin typeface="David" panose="020E0502060401010101" pitchFamily="34" charset="-79"/>
                          <a:cs typeface="David" panose="020E0502060401010101" pitchFamily="34" charset="-79"/>
                        </a:rPr>
                        <a:t>86.7%</a:t>
                      </a:r>
                      <a:endParaRPr lang="en-US" sz="1600" dirty="0">
                        <a:effectLst/>
                        <a:latin typeface="David" panose="020E0502060401010101" pitchFamily="34" charset="-79"/>
                        <a:ea typeface="Calibri" panose="020F0502020204030204" pitchFamily="34" charset="0"/>
                        <a:cs typeface="David" panose="020E0502060401010101" pitchFamily="34" charset="-79"/>
                      </a:endParaRPr>
                    </a:p>
                  </a:txBody>
                  <a:tcPr marL="11997" marR="11997" marT="0" marB="0" anchor="ctr"/>
                </a:tc>
                <a:tc>
                  <a:txBody>
                    <a:bodyPr/>
                    <a:lstStyle/>
                    <a:p>
                      <a:pPr marL="0" marR="0" indent="0" algn="ctr" rtl="1">
                        <a:lnSpc>
                          <a:spcPct val="107000"/>
                        </a:lnSpc>
                        <a:spcBef>
                          <a:spcPts val="0"/>
                        </a:spcBef>
                        <a:spcAft>
                          <a:spcPts val="0"/>
                        </a:spcAft>
                      </a:pPr>
                      <a:r>
                        <a:rPr lang="en-US" sz="1600" dirty="0">
                          <a:effectLst/>
                          <a:latin typeface="David" panose="020E0502060401010101" pitchFamily="34" charset="-79"/>
                          <a:cs typeface="David" panose="020E0502060401010101" pitchFamily="34" charset="-79"/>
                        </a:rPr>
                        <a:t>13.3%</a:t>
                      </a:r>
                      <a:endParaRPr lang="en-US" sz="1600" dirty="0">
                        <a:effectLst/>
                        <a:latin typeface="David" panose="020E0502060401010101" pitchFamily="34" charset="-79"/>
                        <a:ea typeface="Calibri" panose="020F0502020204030204" pitchFamily="34" charset="0"/>
                        <a:cs typeface="David" panose="020E0502060401010101" pitchFamily="34" charset="-79"/>
                      </a:endParaRPr>
                    </a:p>
                  </a:txBody>
                  <a:tcPr marL="11997" marR="11997" marT="0" marB="0" anchor="ctr">
                    <a:solidFill>
                      <a:schemeClr val="accent1">
                        <a:lumMod val="20000"/>
                        <a:lumOff val="80000"/>
                      </a:schemeClr>
                    </a:solidFill>
                  </a:tcPr>
                </a:tc>
                <a:extLst>
                  <a:ext uri="{0D108BD9-81ED-4DB2-BD59-A6C34878D82A}">
                    <a16:rowId xmlns:a16="http://schemas.microsoft.com/office/drawing/2014/main" val="1883094459"/>
                  </a:ext>
                </a:extLst>
              </a:tr>
              <a:tr h="589044">
                <a:tc>
                  <a:txBody>
                    <a:bodyPr/>
                    <a:lstStyle/>
                    <a:p>
                      <a:pPr marL="0" marR="0" indent="0" algn="r" rtl="1">
                        <a:lnSpc>
                          <a:spcPct val="115000"/>
                        </a:lnSpc>
                        <a:spcBef>
                          <a:spcPts val="0"/>
                        </a:spcBef>
                        <a:spcAft>
                          <a:spcPts val="0"/>
                        </a:spcAft>
                      </a:pPr>
                      <a:r>
                        <a:rPr lang="he-IL" sz="1100" dirty="0">
                          <a:effectLst/>
                          <a:latin typeface="David" panose="020E0502060401010101" pitchFamily="34" charset="-79"/>
                          <a:cs typeface="David" panose="020E0502060401010101" pitchFamily="34" charset="-79"/>
                        </a:rPr>
                        <a:t> עובד/ת  הציג/ה, הפיץ/ה או צפה/תה בנוכחותך בחומרים בעלי אופי מיני-פורנוגרפי כמו תמונות וסרטונים </a:t>
                      </a:r>
                      <a:endParaRPr lang="en-US" sz="1100" dirty="0">
                        <a:effectLst/>
                        <a:latin typeface="David" panose="020E0502060401010101" pitchFamily="34" charset="-79"/>
                        <a:ea typeface="Calibri" panose="020F0502020204030204" pitchFamily="34" charset="0"/>
                        <a:cs typeface="David" panose="020E0502060401010101" pitchFamily="34" charset="-79"/>
                      </a:endParaRPr>
                    </a:p>
                  </a:txBody>
                  <a:tcPr marL="11997" marR="11997" marT="0" marB="0" anchor="ctr"/>
                </a:tc>
                <a:tc>
                  <a:txBody>
                    <a:bodyPr/>
                    <a:lstStyle/>
                    <a:p>
                      <a:pPr marL="0" marR="0" indent="0" algn="ctr" rtl="1">
                        <a:lnSpc>
                          <a:spcPct val="107000"/>
                        </a:lnSpc>
                        <a:spcBef>
                          <a:spcPts val="0"/>
                        </a:spcBef>
                        <a:spcAft>
                          <a:spcPts val="0"/>
                        </a:spcAft>
                      </a:pPr>
                      <a:r>
                        <a:rPr lang="en-US" sz="1600" dirty="0">
                          <a:effectLst/>
                          <a:latin typeface="David" panose="020E0502060401010101" pitchFamily="34" charset="-79"/>
                          <a:cs typeface="David" panose="020E0502060401010101" pitchFamily="34" charset="-79"/>
                        </a:rPr>
                        <a:t>96.2%</a:t>
                      </a:r>
                      <a:endParaRPr lang="en-US" sz="1600" dirty="0">
                        <a:effectLst/>
                        <a:latin typeface="David" panose="020E0502060401010101" pitchFamily="34" charset="-79"/>
                        <a:ea typeface="Calibri" panose="020F0502020204030204" pitchFamily="34" charset="0"/>
                        <a:cs typeface="David" panose="020E0502060401010101" pitchFamily="34" charset="-79"/>
                      </a:endParaRPr>
                    </a:p>
                  </a:txBody>
                  <a:tcPr marL="11997" marR="11997" marT="0" marB="0" anchor="ctr"/>
                </a:tc>
                <a:tc>
                  <a:txBody>
                    <a:bodyPr/>
                    <a:lstStyle/>
                    <a:p>
                      <a:pPr marL="0" marR="0" indent="0" algn="ctr" rtl="1">
                        <a:lnSpc>
                          <a:spcPct val="107000"/>
                        </a:lnSpc>
                        <a:spcBef>
                          <a:spcPts val="0"/>
                        </a:spcBef>
                        <a:spcAft>
                          <a:spcPts val="0"/>
                        </a:spcAft>
                      </a:pPr>
                      <a:r>
                        <a:rPr lang="en-US" sz="1600" dirty="0">
                          <a:effectLst/>
                          <a:latin typeface="David" panose="020E0502060401010101" pitchFamily="34" charset="-79"/>
                          <a:cs typeface="David" panose="020E0502060401010101" pitchFamily="34" charset="-79"/>
                        </a:rPr>
                        <a:t>3.8%</a:t>
                      </a:r>
                      <a:endParaRPr lang="en-US" sz="1600" dirty="0">
                        <a:effectLst/>
                        <a:latin typeface="David" panose="020E0502060401010101" pitchFamily="34" charset="-79"/>
                        <a:ea typeface="Calibri" panose="020F0502020204030204" pitchFamily="34" charset="0"/>
                        <a:cs typeface="David" panose="020E0502060401010101" pitchFamily="34" charset="-79"/>
                      </a:endParaRPr>
                    </a:p>
                  </a:txBody>
                  <a:tcPr marL="11997" marR="11997" marT="0" marB="0" anchor="ctr"/>
                </a:tc>
                <a:extLst>
                  <a:ext uri="{0D108BD9-81ED-4DB2-BD59-A6C34878D82A}">
                    <a16:rowId xmlns:a16="http://schemas.microsoft.com/office/drawing/2014/main" val="1239750517"/>
                  </a:ext>
                </a:extLst>
              </a:tr>
              <a:tr h="388400">
                <a:tc>
                  <a:txBody>
                    <a:bodyPr/>
                    <a:lstStyle/>
                    <a:p>
                      <a:pPr marL="0" marR="0" indent="0" algn="r" rtl="1">
                        <a:lnSpc>
                          <a:spcPct val="115000"/>
                        </a:lnSpc>
                        <a:spcBef>
                          <a:spcPts val="0"/>
                        </a:spcBef>
                        <a:spcAft>
                          <a:spcPts val="0"/>
                        </a:spcAft>
                      </a:pPr>
                      <a:r>
                        <a:rPr lang="he-IL" sz="1100" dirty="0">
                          <a:effectLst/>
                          <a:latin typeface="David" panose="020E0502060401010101" pitchFamily="34" charset="-79"/>
                          <a:cs typeface="David" panose="020E0502060401010101" pitchFamily="34" charset="-79"/>
                        </a:rPr>
                        <a:t> עובד/ת  הסתכל/ה במבט חודרני כלפי איבר אינטימי בגופך באופן שגרם </a:t>
                      </a:r>
                      <a:r>
                        <a:rPr lang="he-IL" sz="1100" dirty="0" smtClean="0">
                          <a:effectLst/>
                          <a:latin typeface="David" panose="020E0502060401010101" pitchFamily="34" charset="-79"/>
                          <a:cs typeface="David" panose="020E0502060401010101" pitchFamily="34" charset="-79"/>
                        </a:rPr>
                        <a:t>לחוש </a:t>
                      </a:r>
                      <a:r>
                        <a:rPr lang="he-IL" sz="1100" dirty="0">
                          <a:effectLst/>
                          <a:latin typeface="David" panose="020E0502060401010101" pitchFamily="34" charset="-79"/>
                          <a:cs typeface="David" panose="020E0502060401010101" pitchFamily="34" charset="-79"/>
                        </a:rPr>
                        <a:t>אי נוחות </a:t>
                      </a:r>
                      <a:endParaRPr lang="en-US" sz="1100" dirty="0">
                        <a:effectLst/>
                        <a:latin typeface="David" panose="020E0502060401010101" pitchFamily="34" charset="-79"/>
                        <a:ea typeface="Calibri" panose="020F0502020204030204" pitchFamily="34" charset="0"/>
                        <a:cs typeface="David" panose="020E0502060401010101" pitchFamily="34" charset="-79"/>
                      </a:endParaRPr>
                    </a:p>
                  </a:txBody>
                  <a:tcPr marL="11997" marR="11997" marT="0" marB="0" anchor="ctr"/>
                </a:tc>
                <a:tc>
                  <a:txBody>
                    <a:bodyPr/>
                    <a:lstStyle/>
                    <a:p>
                      <a:pPr marL="0" marR="0" indent="0" algn="ctr" rtl="1">
                        <a:lnSpc>
                          <a:spcPct val="107000"/>
                        </a:lnSpc>
                        <a:spcBef>
                          <a:spcPts val="0"/>
                        </a:spcBef>
                        <a:spcAft>
                          <a:spcPts val="0"/>
                        </a:spcAft>
                      </a:pPr>
                      <a:r>
                        <a:rPr lang="en-US" sz="1600" dirty="0">
                          <a:effectLst/>
                          <a:latin typeface="David" panose="020E0502060401010101" pitchFamily="34" charset="-79"/>
                          <a:cs typeface="David" panose="020E0502060401010101" pitchFamily="34" charset="-79"/>
                        </a:rPr>
                        <a:t>88.7%</a:t>
                      </a:r>
                      <a:endParaRPr lang="en-US" sz="1600" dirty="0">
                        <a:effectLst/>
                        <a:latin typeface="David" panose="020E0502060401010101" pitchFamily="34" charset="-79"/>
                        <a:ea typeface="Calibri" panose="020F0502020204030204" pitchFamily="34" charset="0"/>
                        <a:cs typeface="David" panose="020E0502060401010101" pitchFamily="34" charset="-79"/>
                      </a:endParaRPr>
                    </a:p>
                  </a:txBody>
                  <a:tcPr marL="11997" marR="11997" marT="0" marB="0" anchor="ctr"/>
                </a:tc>
                <a:tc>
                  <a:txBody>
                    <a:bodyPr/>
                    <a:lstStyle/>
                    <a:p>
                      <a:pPr marL="0" marR="0" indent="0" algn="ctr" rtl="1">
                        <a:lnSpc>
                          <a:spcPct val="107000"/>
                        </a:lnSpc>
                        <a:spcBef>
                          <a:spcPts val="0"/>
                        </a:spcBef>
                        <a:spcAft>
                          <a:spcPts val="0"/>
                        </a:spcAft>
                      </a:pPr>
                      <a:r>
                        <a:rPr lang="en-US" sz="1600" dirty="0">
                          <a:effectLst/>
                          <a:latin typeface="David" panose="020E0502060401010101" pitchFamily="34" charset="-79"/>
                          <a:cs typeface="David" panose="020E0502060401010101" pitchFamily="34" charset="-79"/>
                        </a:rPr>
                        <a:t>11.3%</a:t>
                      </a:r>
                      <a:endParaRPr lang="en-US" sz="1600" dirty="0">
                        <a:effectLst/>
                        <a:latin typeface="David" panose="020E0502060401010101" pitchFamily="34" charset="-79"/>
                        <a:ea typeface="Calibri" panose="020F0502020204030204" pitchFamily="34" charset="0"/>
                        <a:cs typeface="David" panose="020E0502060401010101" pitchFamily="34" charset="-79"/>
                      </a:endParaRPr>
                    </a:p>
                  </a:txBody>
                  <a:tcPr marL="11997" marR="11997" marT="0" marB="0" anchor="ctr">
                    <a:solidFill>
                      <a:schemeClr val="accent1">
                        <a:lumMod val="20000"/>
                        <a:lumOff val="80000"/>
                      </a:schemeClr>
                    </a:solidFill>
                  </a:tcPr>
                </a:tc>
                <a:extLst>
                  <a:ext uri="{0D108BD9-81ED-4DB2-BD59-A6C34878D82A}">
                    <a16:rowId xmlns:a16="http://schemas.microsoft.com/office/drawing/2014/main" val="3785401191"/>
                  </a:ext>
                </a:extLst>
              </a:tr>
              <a:tr h="589044">
                <a:tc>
                  <a:txBody>
                    <a:bodyPr/>
                    <a:lstStyle/>
                    <a:p>
                      <a:pPr marL="0" marR="0" indent="0" algn="r" rtl="1">
                        <a:lnSpc>
                          <a:spcPct val="115000"/>
                        </a:lnSpc>
                        <a:spcBef>
                          <a:spcPts val="0"/>
                        </a:spcBef>
                        <a:spcAft>
                          <a:spcPts val="0"/>
                        </a:spcAft>
                      </a:pPr>
                      <a:r>
                        <a:rPr lang="he-IL" sz="1100" dirty="0">
                          <a:effectLst/>
                          <a:latin typeface="David" panose="020E0502060401010101" pitchFamily="34" charset="-79"/>
                          <a:cs typeface="David" panose="020E0502060401010101" pitchFamily="34" charset="-79"/>
                        </a:rPr>
                        <a:t> עובד/ת  עשה/תה שימוש בשפת גוף או בתנועות בעלות אופי מיני אשר הביכו או פגעו בך </a:t>
                      </a:r>
                      <a:endParaRPr lang="en-US" sz="1100" dirty="0">
                        <a:effectLst/>
                        <a:latin typeface="David" panose="020E0502060401010101" pitchFamily="34" charset="-79"/>
                        <a:ea typeface="Calibri" panose="020F0502020204030204" pitchFamily="34" charset="0"/>
                        <a:cs typeface="David" panose="020E0502060401010101" pitchFamily="34" charset="-79"/>
                      </a:endParaRPr>
                    </a:p>
                  </a:txBody>
                  <a:tcPr marL="11997" marR="11997" marT="0" marB="0" anchor="ctr"/>
                </a:tc>
                <a:tc>
                  <a:txBody>
                    <a:bodyPr/>
                    <a:lstStyle/>
                    <a:p>
                      <a:pPr marL="0" marR="0" indent="0" algn="ctr" rtl="1">
                        <a:lnSpc>
                          <a:spcPct val="107000"/>
                        </a:lnSpc>
                        <a:spcBef>
                          <a:spcPts val="0"/>
                        </a:spcBef>
                        <a:spcAft>
                          <a:spcPts val="0"/>
                        </a:spcAft>
                      </a:pPr>
                      <a:r>
                        <a:rPr lang="en-US" sz="1600" dirty="0">
                          <a:effectLst/>
                          <a:latin typeface="David" panose="020E0502060401010101" pitchFamily="34" charset="-79"/>
                          <a:cs typeface="David" panose="020E0502060401010101" pitchFamily="34" charset="-79"/>
                        </a:rPr>
                        <a:t>94.2%</a:t>
                      </a:r>
                      <a:endParaRPr lang="en-US" sz="1600" dirty="0">
                        <a:effectLst/>
                        <a:latin typeface="David" panose="020E0502060401010101" pitchFamily="34" charset="-79"/>
                        <a:ea typeface="Calibri" panose="020F0502020204030204" pitchFamily="34" charset="0"/>
                        <a:cs typeface="David" panose="020E0502060401010101" pitchFamily="34" charset="-79"/>
                      </a:endParaRPr>
                    </a:p>
                  </a:txBody>
                  <a:tcPr marL="11997" marR="11997" marT="0" marB="0" anchor="ctr"/>
                </a:tc>
                <a:tc>
                  <a:txBody>
                    <a:bodyPr/>
                    <a:lstStyle/>
                    <a:p>
                      <a:pPr marL="0" marR="0" indent="0" algn="ctr" rtl="1">
                        <a:lnSpc>
                          <a:spcPct val="107000"/>
                        </a:lnSpc>
                        <a:spcBef>
                          <a:spcPts val="0"/>
                        </a:spcBef>
                        <a:spcAft>
                          <a:spcPts val="0"/>
                        </a:spcAft>
                      </a:pPr>
                      <a:r>
                        <a:rPr lang="en-US" sz="1600" dirty="0">
                          <a:effectLst/>
                          <a:latin typeface="David" panose="020E0502060401010101" pitchFamily="34" charset="-79"/>
                          <a:cs typeface="David" panose="020E0502060401010101" pitchFamily="34" charset="-79"/>
                        </a:rPr>
                        <a:t>5.8%</a:t>
                      </a:r>
                      <a:endParaRPr lang="en-US" sz="1600" dirty="0">
                        <a:effectLst/>
                        <a:latin typeface="David" panose="020E0502060401010101" pitchFamily="34" charset="-79"/>
                        <a:ea typeface="Calibri" panose="020F0502020204030204" pitchFamily="34" charset="0"/>
                        <a:cs typeface="David" panose="020E0502060401010101" pitchFamily="34" charset="-79"/>
                      </a:endParaRPr>
                    </a:p>
                  </a:txBody>
                  <a:tcPr marL="11997" marR="11997" marT="0" marB="0" anchor="ctr"/>
                </a:tc>
                <a:extLst>
                  <a:ext uri="{0D108BD9-81ED-4DB2-BD59-A6C34878D82A}">
                    <a16:rowId xmlns:a16="http://schemas.microsoft.com/office/drawing/2014/main" val="600152709"/>
                  </a:ext>
                </a:extLst>
              </a:tr>
              <a:tr h="442362">
                <a:tc>
                  <a:txBody>
                    <a:bodyPr/>
                    <a:lstStyle/>
                    <a:p>
                      <a:pPr marL="0" marR="0" indent="0" algn="r" rtl="1">
                        <a:lnSpc>
                          <a:spcPct val="115000"/>
                        </a:lnSpc>
                        <a:spcBef>
                          <a:spcPts val="0"/>
                        </a:spcBef>
                        <a:spcAft>
                          <a:spcPts val="0"/>
                        </a:spcAft>
                      </a:pPr>
                      <a:r>
                        <a:rPr lang="he-IL" sz="1100" dirty="0">
                          <a:effectLst/>
                          <a:latin typeface="David" panose="020E0502060401010101" pitchFamily="34" charset="-79"/>
                          <a:cs typeface="David" panose="020E0502060401010101" pitchFamily="34" charset="-79"/>
                        </a:rPr>
                        <a:t> עובד/ת  חשף/ה את גופו/ה מבחינה מינית בדרך שהביכה אותך או גרמה </a:t>
                      </a:r>
                      <a:r>
                        <a:rPr lang="he-IL" sz="1100" dirty="0" smtClean="0">
                          <a:effectLst/>
                          <a:latin typeface="David" panose="020E0502060401010101" pitchFamily="34" charset="-79"/>
                          <a:cs typeface="David" panose="020E0502060401010101" pitchFamily="34" charset="-79"/>
                        </a:rPr>
                        <a:t>לך לתחושת </a:t>
                      </a:r>
                      <a:r>
                        <a:rPr lang="he-IL" sz="1100" dirty="0">
                          <a:effectLst/>
                          <a:latin typeface="David" panose="020E0502060401010101" pitchFamily="34" charset="-79"/>
                          <a:cs typeface="David" panose="020E0502060401010101" pitchFamily="34" charset="-79"/>
                        </a:rPr>
                        <a:t>אי נוחות </a:t>
                      </a:r>
                      <a:endParaRPr lang="en-US" sz="1100" dirty="0">
                        <a:effectLst/>
                        <a:latin typeface="David" panose="020E0502060401010101" pitchFamily="34" charset="-79"/>
                        <a:ea typeface="Calibri" panose="020F0502020204030204" pitchFamily="34" charset="0"/>
                        <a:cs typeface="David" panose="020E0502060401010101" pitchFamily="34" charset="-79"/>
                      </a:endParaRPr>
                    </a:p>
                  </a:txBody>
                  <a:tcPr marL="11997" marR="11997" marT="0" marB="0" anchor="ctr"/>
                </a:tc>
                <a:tc>
                  <a:txBody>
                    <a:bodyPr/>
                    <a:lstStyle/>
                    <a:p>
                      <a:pPr marL="0" marR="0" indent="0" algn="ctr" rtl="1">
                        <a:lnSpc>
                          <a:spcPct val="107000"/>
                        </a:lnSpc>
                        <a:spcBef>
                          <a:spcPts val="0"/>
                        </a:spcBef>
                        <a:spcAft>
                          <a:spcPts val="0"/>
                        </a:spcAft>
                      </a:pPr>
                      <a:r>
                        <a:rPr lang="en-US" sz="1600" dirty="0">
                          <a:effectLst/>
                          <a:latin typeface="David" panose="020E0502060401010101" pitchFamily="34" charset="-79"/>
                          <a:cs typeface="David" panose="020E0502060401010101" pitchFamily="34" charset="-79"/>
                        </a:rPr>
                        <a:t>96.0%</a:t>
                      </a:r>
                      <a:endParaRPr lang="en-US" sz="1600" dirty="0">
                        <a:effectLst/>
                        <a:latin typeface="David" panose="020E0502060401010101" pitchFamily="34" charset="-79"/>
                        <a:ea typeface="Calibri" panose="020F0502020204030204" pitchFamily="34" charset="0"/>
                        <a:cs typeface="David" panose="020E0502060401010101" pitchFamily="34" charset="-79"/>
                      </a:endParaRPr>
                    </a:p>
                  </a:txBody>
                  <a:tcPr marL="11997" marR="11997" marT="0" marB="0" anchor="ctr"/>
                </a:tc>
                <a:tc>
                  <a:txBody>
                    <a:bodyPr/>
                    <a:lstStyle/>
                    <a:p>
                      <a:pPr marL="0" marR="0" indent="0" algn="ctr" rtl="1">
                        <a:lnSpc>
                          <a:spcPct val="107000"/>
                        </a:lnSpc>
                        <a:spcBef>
                          <a:spcPts val="0"/>
                        </a:spcBef>
                        <a:spcAft>
                          <a:spcPts val="0"/>
                        </a:spcAft>
                      </a:pPr>
                      <a:r>
                        <a:rPr lang="en-US" sz="1600" dirty="0">
                          <a:effectLst/>
                          <a:latin typeface="David" panose="020E0502060401010101" pitchFamily="34" charset="-79"/>
                          <a:cs typeface="David" panose="020E0502060401010101" pitchFamily="34" charset="-79"/>
                        </a:rPr>
                        <a:t>4.0%</a:t>
                      </a:r>
                      <a:endParaRPr lang="en-US" sz="1600" dirty="0">
                        <a:effectLst/>
                        <a:latin typeface="David" panose="020E0502060401010101" pitchFamily="34" charset="-79"/>
                        <a:ea typeface="Calibri" panose="020F0502020204030204" pitchFamily="34" charset="0"/>
                        <a:cs typeface="David" panose="020E0502060401010101" pitchFamily="34" charset="-79"/>
                      </a:endParaRPr>
                    </a:p>
                  </a:txBody>
                  <a:tcPr marL="11997" marR="11997" marT="0" marB="0" anchor="ctr"/>
                </a:tc>
                <a:extLst>
                  <a:ext uri="{0D108BD9-81ED-4DB2-BD59-A6C34878D82A}">
                    <a16:rowId xmlns:a16="http://schemas.microsoft.com/office/drawing/2014/main" val="4224832693"/>
                  </a:ext>
                </a:extLst>
              </a:tr>
              <a:tr h="388400">
                <a:tc>
                  <a:txBody>
                    <a:bodyPr/>
                    <a:lstStyle/>
                    <a:p>
                      <a:pPr marL="0" marR="0" indent="0" algn="r" rtl="1">
                        <a:lnSpc>
                          <a:spcPct val="115000"/>
                        </a:lnSpc>
                        <a:spcBef>
                          <a:spcPts val="0"/>
                        </a:spcBef>
                        <a:spcAft>
                          <a:spcPts val="0"/>
                        </a:spcAft>
                      </a:pPr>
                      <a:r>
                        <a:rPr lang="he-IL" sz="1100">
                          <a:effectLst/>
                          <a:latin typeface="David" panose="020E0502060401010101" pitchFamily="34" charset="-79"/>
                          <a:cs typeface="David" panose="020E0502060401010101" pitchFamily="34" charset="-79"/>
                        </a:rPr>
                        <a:t> עובד/ת  הזמין/ה אותך שוב ושוב לצאת איתו/ה לארוחת ערב, לקולנוע, לפאב וכדומה </a:t>
                      </a:r>
                      <a:endParaRPr lang="en-US" sz="1100">
                        <a:effectLst/>
                        <a:latin typeface="David" panose="020E0502060401010101" pitchFamily="34" charset="-79"/>
                        <a:ea typeface="Calibri" panose="020F0502020204030204" pitchFamily="34" charset="0"/>
                        <a:cs typeface="David" panose="020E0502060401010101" pitchFamily="34" charset="-79"/>
                      </a:endParaRPr>
                    </a:p>
                  </a:txBody>
                  <a:tcPr marL="11997" marR="11997" marT="0" marB="0" anchor="ctr"/>
                </a:tc>
                <a:tc>
                  <a:txBody>
                    <a:bodyPr/>
                    <a:lstStyle/>
                    <a:p>
                      <a:pPr marL="0" marR="0" indent="0" algn="ctr" rtl="1">
                        <a:lnSpc>
                          <a:spcPct val="107000"/>
                        </a:lnSpc>
                        <a:spcBef>
                          <a:spcPts val="0"/>
                        </a:spcBef>
                        <a:spcAft>
                          <a:spcPts val="0"/>
                        </a:spcAft>
                      </a:pPr>
                      <a:r>
                        <a:rPr lang="en-US" sz="1600">
                          <a:effectLst/>
                          <a:latin typeface="David" panose="020E0502060401010101" pitchFamily="34" charset="-79"/>
                          <a:cs typeface="David" panose="020E0502060401010101" pitchFamily="34" charset="-79"/>
                        </a:rPr>
                        <a:t>95.4%</a:t>
                      </a:r>
                      <a:endParaRPr lang="en-US" sz="1600">
                        <a:effectLst/>
                        <a:latin typeface="David" panose="020E0502060401010101" pitchFamily="34" charset="-79"/>
                        <a:ea typeface="Calibri" panose="020F0502020204030204" pitchFamily="34" charset="0"/>
                        <a:cs typeface="David" panose="020E0502060401010101" pitchFamily="34" charset="-79"/>
                      </a:endParaRPr>
                    </a:p>
                  </a:txBody>
                  <a:tcPr marL="11997" marR="11997" marT="0" marB="0" anchor="ctr"/>
                </a:tc>
                <a:tc>
                  <a:txBody>
                    <a:bodyPr/>
                    <a:lstStyle/>
                    <a:p>
                      <a:pPr marL="0" marR="0" indent="0" algn="ctr" rtl="1">
                        <a:lnSpc>
                          <a:spcPct val="107000"/>
                        </a:lnSpc>
                        <a:spcBef>
                          <a:spcPts val="0"/>
                        </a:spcBef>
                        <a:spcAft>
                          <a:spcPts val="0"/>
                        </a:spcAft>
                      </a:pPr>
                      <a:r>
                        <a:rPr lang="en-US" sz="1600" dirty="0">
                          <a:effectLst/>
                          <a:latin typeface="David" panose="020E0502060401010101" pitchFamily="34" charset="-79"/>
                          <a:cs typeface="David" panose="020E0502060401010101" pitchFamily="34" charset="-79"/>
                        </a:rPr>
                        <a:t>4.6%</a:t>
                      </a:r>
                      <a:endParaRPr lang="en-US" sz="1600" dirty="0">
                        <a:effectLst/>
                        <a:latin typeface="David" panose="020E0502060401010101" pitchFamily="34" charset="-79"/>
                        <a:ea typeface="Calibri" panose="020F0502020204030204" pitchFamily="34" charset="0"/>
                        <a:cs typeface="David" panose="020E0502060401010101" pitchFamily="34" charset="-79"/>
                      </a:endParaRPr>
                    </a:p>
                  </a:txBody>
                  <a:tcPr marL="11997" marR="11997" marT="0" marB="0" anchor="ctr"/>
                </a:tc>
                <a:extLst>
                  <a:ext uri="{0D108BD9-81ED-4DB2-BD59-A6C34878D82A}">
                    <a16:rowId xmlns:a16="http://schemas.microsoft.com/office/drawing/2014/main" val="2923100828"/>
                  </a:ext>
                </a:extLst>
              </a:tr>
              <a:tr h="388400">
                <a:tc>
                  <a:txBody>
                    <a:bodyPr/>
                    <a:lstStyle/>
                    <a:p>
                      <a:pPr marL="0" marR="0" indent="0" algn="r" rtl="1">
                        <a:lnSpc>
                          <a:spcPct val="115000"/>
                        </a:lnSpc>
                        <a:spcBef>
                          <a:spcPts val="0"/>
                        </a:spcBef>
                        <a:spcAft>
                          <a:spcPts val="0"/>
                        </a:spcAft>
                      </a:pPr>
                      <a:r>
                        <a:rPr lang="he-IL" sz="1100" dirty="0">
                          <a:effectLst/>
                          <a:latin typeface="David" panose="020E0502060401010101" pitchFamily="34" charset="-79"/>
                          <a:cs typeface="David" panose="020E0502060401010101" pitchFamily="34" charset="-79"/>
                        </a:rPr>
                        <a:t> עובד/ת  ניסה/תה לגעת, ללטף, לחבק, או לנשק אותך בניגוד לרצונך </a:t>
                      </a:r>
                      <a:endParaRPr lang="en-US" sz="1100" dirty="0">
                        <a:effectLst/>
                        <a:latin typeface="David" panose="020E0502060401010101" pitchFamily="34" charset="-79"/>
                        <a:ea typeface="Calibri" panose="020F0502020204030204" pitchFamily="34" charset="0"/>
                        <a:cs typeface="David" panose="020E0502060401010101" pitchFamily="34" charset="-79"/>
                      </a:endParaRPr>
                    </a:p>
                  </a:txBody>
                  <a:tcPr marL="11997" marR="11997" marT="0" marB="0" anchor="ctr"/>
                </a:tc>
                <a:tc>
                  <a:txBody>
                    <a:bodyPr/>
                    <a:lstStyle/>
                    <a:p>
                      <a:pPr marL="0" marR="0" indent="0" algn="ctr" rtl="1">
                        <a:lnSpc>
                          <a:spcPct val="107000"/>
                        </a:lnSpc>
                        <a:spcBef>
                          <a:spcPts val="0"/>
                        </a:spcBef>
                        <a:spcAft>
                          <a:spcPts val="0"/>
                        </a:spcAft>
                      </a:pPr>
                      <a:r>
                        <a:rPr lang="en-US" sz="1600">
                          <a:effectLst/>
                          <a:latin typeface="David" panose="020E0502060401010101" pitchFamily="34" charset="-79"/>
                          <a:cs typeface="David" panose="020E0502060401010101" pitchFamily="34" charset="-79"/>
                        </a:rPr>
                        <a:t>96.3%</a:t>
                      </a:r>
                      <a:endParaRPr lang="en-US" sz="1600">
                        <a:effectLst/>
                        <a:latin typeface="David" panose="020E0502060401010101" pitchFamily="34" charset="-79"/>
                        <a:ea typeface="Calibri" panose="020F0502020204030204" pitchFamily="34" charset="0"/>
                        <a:cs typeface="David" panose="020E0502060401010101" pitchFamily="34" charset="-79"/>
                      </a:endParaRPr>
                    </a:p>
                  </a:txBody>
                  <a:tcPr marL="11997" marR="11997" marT="0" marB="0" anchor="ctr"/>
                </a:tc>
                <a:tc>
                  <a:txBody>
                    <a:bodyPr/>
                    <a:lstStyle/>
                    <a:p>
                      <a:pPr marL="0" marR="0" indent="0" algn="ctr" rtl="1">
                        <a:lnSpc>
                          <a:spcPct val="107000"/>
                        </a:lnSpc>
                        <a:spcBef>
                          <a:spcPts val="0"/>
                        </a:spcBef>
                        <a:spcAft>
                          <a:spcPts val="0"/>
                        </a:spcAft>
                      </a:pPr>
                      <a:r>
                        <a:rPr lang="en-US" sz="1600" dirty="0">
                          <a:effectLst/>
                          <a:latin typeface="David" panose="020E0502060401010101" pitchFamily="34" charset="-79"/>
                          <a:cs typeface="David" panose="020E0502060401010101" pitchFamily="34" charset="-79"/>
                        </a:rPr>
                        <a:t>3.7%</a:t>
                      </a:r>
                      <a:endParaRPr lang="en-US" sz="1600" dirty="0">
                        <a:effectLst/>
                        <a:latin typeface="David" panose="020E0502060401010101" pitchFamily="34" charset="-79"/>
                        <a:ea typeface="Calibri" panose="020F0502020204030204" pitchFamily="34" charset="0"/>
                        <a:cs typeface="David" panose="020E0502060401010101" pitchFamily="34" charset="-79"/>
                      </a:endParaRPr>
                    </a:p>
                  </a:txBody>
                  <a:tcPr marL="11997" marR="11997" marT="0" marB="0" anchor="ctr"/>
                </a:tc>
                <a:extLst>
                  <a:ext uri="{0D108BD9-81ED-4DB2-BD59-A6C34878D82A}">
                    <a16:rowId xmlns:a16="http://schemas.microsoft.com/office/drawing/2014/main" val="2320670357"/>
                  </a:ext>
                </a:extLst>
              </a:tr>
              <a:tr h="388400">
                <a:tc>
                  <a:txBody>
                    <a:bodyPr/>
                    <a:lstStyle/>
                    <a:p>
                      <a:pPr marL="0" marR="0" indent="0" algn="r" rtl="1">
                        <a:lnSpc>
                          <a:spcPct val="115000"/>
                        </a:lnSpc>
                        <a:spcBef>
                          <a:spcPts val="0"/>
                        </a:spcBef>
                        <a:spcAft>
                          <a:spcPts val="0"/>
                        </a:spcAft>
                      </a:pPr>
                      <a:r>
                        <a:rPr lang="he-IL" sz="1100" dirty="0">
                          <a:effectLst/>
                          <a:latin typeface="David" panose="020E0502060401010101" pitchFamily="34" charset="-79"/>
                          <a:cs typeface="David" panose="020E0502060401010101" pitchFamily="34" charset="-79"/>
                        </a:rPr>
                        <a:t> עובד/ת  ביצע/ה ניסיונות לקיים איתך קשר רומנטי, אף שנענה בסירוב מצדך </a:t>
                      </a:r>
                      <a:endParaRPr lang="en-US" sz="1100" dirty="0">
                        <a:effectLst/>
                        <a:latin typeface="David" panose="020E0502060401010101" pitchFamily="34" charset="-79"/>
                        <a:ea typeface="Calibri" panose="020F0502020204030204" pitchFamily="34" charset="0"/>
                        <a:cs typeface="David" panose="020E0502060401010101" pitchFamily="34" charset="-79"/>
                      </a:endParaRPr>
                    </a:p>
                  </a:txBody>
                  <a:tcPr marL="11997" marR="11997" marT="0" marB="0" anchor="ctr"/>
                </a:tc>
                <a:tc>
                  <a:txBody>
                    <a:bodyPr/>
                    <a:lstStyle/>
                    <a:p>
                      <a:pPr marL="0" marR="0" indent="0" algn="ctr" rtl="1">
                        <a:lnSpc>
                          <a:spcPct val="107000"/>
                        </a:lnSpc>
                        <a:spcBef>
                          <a:spcPts val="0"/>
                        </a:spcBef>
                        <a:spcAft>
                          <a:spcPts val="0"/>
                        </a:spcAft>
                      </a:pPr>
                      <a:r>
                        <a:rPr lang="en-US" sz="1600">
                          <a:effectLst/>
                          <a:latin typeface="David" panose="020E0502060401010101" pitchFamily="34" charset="-79"/>
                          <a:cs typeface="David" panose="020E0502060401010101" pitchFamily="34" charset="-79"/>
                        </a:rPr>
                        <a:t>97.0%</a:t>
                      </a:r>
                      <a:endParaRPr lang="en-US" sz="1600">
                        <a:effectLst/>
                        <a:latin typeface="David" panose="020E0502060401010101" pitchFamily="34" charset="-79"/>
                        <a:ea typeface="Calibri" panose="020F0502020204030204" pitchFamily="34" charset="0"/>
                        <a:cs typeface="David" panose="020E0502060401010101" pitchFamily="34" charset="-79"/>
                      </a:endParaRPr>
                    </a:p>
                  </a:txBody>
                  <a:tcPr marL="11997" marR="11997" marT="0" marB="0" anchor="ctr"/>
                </a:tc>
                <a:tc>
                  <a:txBody>
                    <a:bodyPr/>
                    <a:lstStyle/>
                    <a:p>
                      <a:pPr marL="0" marR="0" indent="0" algn="ctr" rtl="1">
                        <a:lnSpc>
                          <a:spcPct val="107000"/>
                        </a:lnSpc>
                        <a:spcBef>
                          <a:spcPts val="0"/>
                        </a:spcBef>
                        <a:spcAft>
                          <a:spcPts val="0"/>
                        </a:spcAft>
                      </a:pPr>
                      <a:r>
                        <a:rPr lang="en-US" sz="1600" dirty="0">
                          <a:effectLst/>
                          <a:latin typeface="David" panose="020E0502060401010101" pitchFamily="34" charset="-79"/>
                          <a:cs typeface="David" panose="020E0502060401010101" pitchFamily="34" charset="-79"/>
                        </a:rPr>
                        <a:t>3.0%</a:t>
                      </a:r>
                      <a:endParaRPr lang="en-US" sz="1600" dirty="0">
                        <a:effectLst/>
                        <a:latin typeface="David" panose="020E0502060401010101" pitchFamily="34" charset="-79"/>
                        <a:ea typeface="Calibri" panose="020F0502020204030204" pitchFamily="34" charset="0"/>
                        <a:cs typeface="David" panose="020E0502060401010101" pitchFamily="34" charset="-79"/>
                      </a:endParaRPr>
                    </a:p>
                  </a:txBody>
                  <a:tcPr marL="11997" marR="11997" marT="0" marB="0" anchor="ctr"/>
                </a:tc>
                <a:extLst>
                  <a:ext uri="{0D108BD9-81ED-4DB2-BD59-A6C34878D82A}">
                    <a16:rowId xmlns:a16="http://schemas.microsoft.com/office/drawing/2014/main" val="3205054453"/>
                  </a:ext>
                </a:extLst>
              </a:tr>
            </a:tbl>
          </a:graphicData>
        </a:graphic>
      </p:graphicFrame>
      <p:sp>
        <p:nvSpPr>
          <p:cNvPr id="5" name="מלבן 4"/>
          <p:cNvSpPr/>
          <p:nvPr/>
        </p:nvSpPr>
        <p:spPr>
          <a:xfrm>
            <a:off x="5868144" y="6390661"/>
            <a:ext cx="2967479" cy="276999"/>
          </a:xfrm>
          <a:prstGeom prst="rect">
            <a:avLst/>
          </a:prstGeom>
        </p:spPr>
        <p:txBody>
          <a:bodyPr wrap="none">
            <a:spAutoFit/>
          </a:bodyPr>
          <a:lstStyle/>
          <a:p>
            <a:r>
              <a:rPr lang="he-IL" sz="1200" dirty="0"/>
              <a:t>*פחות </a:t>
            </a:r>
            <a:r>
              <a:rPr lang="he-IL" sz="1200" dirty="0" smtClean="0"/>
              <a:t>מ-1% </a:t>
            </a:r>
            <a:r>
              <a:rPr lang="he-IL" sz="1200" dirty="0"/>
              <a:t>דיווחו על התנהגויות חמורות יותר</a:t>
            </a:r>
          </a:p>
        </p:txBody>
      </p:sp>
    </p:spTree>
    <p:extLst>
      <p:ext uri="{BB962C8B-B14F-4D97-AF65-F5344CB8AC3E}">
        <p14:creationId xmlns:p14="http://schemas.microsoft.com/office/powerpoint/2010/main" val="40319590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4638"/>
            <a:ext cx="8229600" cy="1282154"/>
          </a:xfrm>
        </p:spPr>
        <p:txBody>
          <a:bodyPr>
            <a:normAutofit fontScale="90000"/>
          </a:bodyPr>
          <a:lstStyle/>
          <a:p>
            <a:r>
              <a:rPr lang="he-IL" dirty="0" smtClean="0">
                <a:cs typeface="+mn-cs"/>
              </a:rPr>
              <a:t/>
            </a:r>
            <a:br>
              <a:rPr lang="he-IL" dirty="0" smtClean="0">
                <a:cs typeface="+mn-cs"/>
              </a:rPr>
            </a:br>
            <a:r>
              <a:rPr lang="he-IL" sz="4900" b="1" u="sng" dirty="0" smtClean="0">
                <a:cs typeface="+mn-cs"/>
              </a:rPr>
              <a:t>פעולות שנוקט משרד המשפטים בעקבות הסקר</a:t>
            </a:r>
            <a:r>
              <a:rPr lang="he-IL" sz="3600" u="sng" dirty="0">
                <a:cs typeface="+mn-cs"/>
              </a:rPr>
              <a:t/>
            </a:r>
            <a:br>
              <a:rPr lang="he-IL" sz="3600" u="sng" dirty="0">
                <a:cs typeface="+mn-cs"/>
              </a:rPr>
            </a:br>
            <a:endParaRPr lang="he-IL" sz="4900" u="sng" dirty="0">
              <a:cs typeface="+mn-cs"/>
            </a:endParaRPr>
          </a:p>
        </p:txBody>
      </p:sp>
      <p:sp>
        <p:nvSpPr>
          <p:cNvPr id="3" name="מציין מיקום תוכן 2"/>
          <p:cNvSpPr>
            <a:spLocks noGrp="1"/>
          </p:cNvSpPr>
          <p:nvPr>
            <p:ph idx="1"/>
          </p:nvPr>
        </p:nvSpPr>
        <p:spPr>
          <a:xfrm>
            <a:off x="457200" y="1600200"/>
            <a:ext cx="8229600" cy="4853136"/>
          </a:xfrm>
        </p:spPr>
        <p:txBody>
          <a:bodyPr>
            <a:normAutofit/>
          </a:bodyPr>
          <a:lstStyle/>
          <a:p>
            <a:pPr marL="358775" indent="-358775" algn="just"/>
            <a:endParaRPr lang="he-IL" sz="2200" u="sng" dirty="0" smtClean="0"/>
          </a:p>
          <a:p>
            <a:pPr algn="just">
              <a:buFont typeface="Wingdings" panose="05000000000000000000" pitchFamily="2" charset="2"/>
              <a:buChar char="§"/>
            </a:pPr>
            <a:r>
              <a:rPr lang="he-IL" sz="2200" dirty="0" smtClean="0"/>
              <a:t>פריסת ממונות מחוזיות לשוויון מגדרי במשרד</a:t>
            </a:r>
          </a:p>
          <a:p>
            <a:pPr algn="just">
              <a:buFont typeface="Wingdings" panose="05000000000000000000" pitchFamily="2" charset="2"/>
              <a:buChar char="§"/>
            </a:pPr>
            <a:r>
              <a:rPr lang="he-IL" sz="2200" dirty="0" smtClean="0"/>
              <a:t>עריכת </a:t>
            </a:r>
            <a:r>
              <a:rPr lang="he-IL" sz="2200" dirty="0"/>
              <a:t>הסברות ייעודיות עיתיות לכלל עובדי ועובדות המשרד </a:t>
            </a:r>
            <a:r>
              <a:rPr lang="he-IL" sz="2200" dirty="0" smtClean="0"/>
              <a:t>– ביצוע </a:t>
            </a:r>
            <a:r>
              <a:rPr lang="he-IL" sz="2200" dirty="0" err="1"/>
              <a:t>הלומדה</a:t>
            </a:r>
            <a:r>
              <a:rPr lang="he-IL" sz="2200" dirty="0"/>
              <a:t> של הנציבות על ידי עובדי ועובדות </a:t>
            </a:r>
            <a:r>
              <a:rPr lang="he-IL" sz="2200" dirty="0" smtClean="0"/>
              <a:t>המשרד. </a:t>
            </a:r>
            <a:endParaRPr lang="he-IL" sz="2200" dirty="0"/>
          </a:p>
          <a:p>
            <a:pPr algn="just">
              <a:buFont typeface="Wingdings" panose="05000000000000000000" pitchFamily="2" charset="2"/>
              <a:buChar char="§"/>
            </a:pPr>
            <a:r>
              <a:rPr lang="he-IL" sz="2200" dirty="0" smtClean="0"/>
              <a:t>הרצאות </a:t>
            </a:r>
            <a:r>
              <a:rPr lang="he-IL" sz="2200" dirty="0" smtClean="0"/>
              <a:t>והדרכות למנהלות </a:t>
            </a:r>
            <a:r>
              <a:rPr lang="he-IL" sz="2200" dirty="0"/>
              <a:t>ומנהלים </a:t>
            </a:r>
            <a:r>
              <a:rPr lang="he-IL" sz="2200" dirty="0" smtClean="0"/>
              <a:t>–</a:t>
            </a:r>
            <a:r>
              <a:rPr lang="he-IL" sz="2200" b="1" dirty="0" smtClean="0"/>
              <a:t> </a:t>
            </a:r>
            <a:r>
              <a:rPr lang="he-IL" sz="2200" dirty="0" smtClean="0"/>
              <a:t>תכלית ההדרכות היא להרחיב אודות </a:t>
            </a:r>
            <a:r>
              <a:rPr lang="he-IL" sz="2200" dirty="0"/>
              <a:t>האופן בו </a:t>
            </a:r>
            <a:r>
              <a:rPr lang="he-IL" sz="2200" dirty="0" smtClean="0"/>
              <a:t>משפיעים אקלים </a:t>
            </a:r>
            <a:r>
              <a:rPr lang="he-IL" sz="2200" dirty="0" smtClean="0"/>
              <a:t>אר</a:t>
            </a:r>
            <a:r>
              <a:rPr lang="he-IL" sz="2200" dirty="0"/>
              <a:t>גוני לא מכבד והטרדות מיניות על עובדים ועובדות בארגון, ומתן כלים בסיסיים לפעולה ניהולית-מנהיגותית המקדמת סביבה מכבדת </a:t>
            </a:r>
            <a:r>
              <a:rPr lang="he-IL" sz="2200" dirty="0" smtClean="0"/>
              <a:t>בארגון</a:t>
            </a:r>
            <a:r>
              <a:rPr lang="en-US" sz="2200" dirty="0" smtClean="0"/>
              <a:t>;</a:t>
            </a:r>
            <a:r>
              <a:rPr lang="he-IL" sz="2200" dirty="0" smtClean="0"/>
              <a:t> </a:t>
            </a:r>
            <a:r>
              <a:rPr lang="he-IL" sz="2200" dirty="0" smtClean="0"/>
              <a:t>בכוונת המשרד לתת דגש גם על הרצאות </a:t>
            </a:r>
            <a:r>
              <a:rPr lang="he-IL" sz="2200" dirty="0" smtClean="0"/>
              <a:t>למנהלים בדרג הביניים, על </a:t>
            </a:r>
            <a:r>
              <a:rPr lang="he-IL" sz="2200" dirty="0"/>
              <a:t>בסיס ההנחה שהמשתייכים לקבוצה זו הם הדרג שיכול להביא לשינוי לדפוסי פעולה ושינוי תפיסה. </a:t>
            </a:r>
            <a:endParaRPr lang="he-IL" sz="2200" dirty="0" smtClean="0"/>
          </a:p>
          <a:p>
            <a:pPr algn="just"/>
            <a:endParaRPr lang="he-IL" sz="2200" dirty="0" smtClean="0"/>
          </a:p>
          <a:p>
            <a:pPr algn="just"/>
            <a:endParaRPr lang="he-IL" sz="2200" dirty="0">
              <a:solidFill>
                <a:srgbClr val="7030A0"/>
              </a:solidFill>
            </a:endParaRPr>
          </a:p>
        </p:txBody>
      </p:sp>
    </p:spTree>
    <p:extLst>
      <p:ext uri="{BB962C8B-B14F-4D97-AF65-F5344CB8AC3E}">
        <p14:creationId xmlns:p14="http://schemas.microsoft.com/office/powerpoint/2010/main" val="10865408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5475</TotalTime>
  <Words>1280</Words>
  <Application>Microsoft Office PowerPoint</Application>
  <PresentationFormat>‫הצגה על המסך (4:3)</PresentationFormat>
  <Paragraphs>191</Paragraphs>
  <Slides>15</Slides>
  <Notes>3</Notes>
  <HiddenSlides>0</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15</vt:i4>
      </vt:variant>
    </vt:vector>
  </HeadingPairs>
  <TitlesOfParts>
    <vt:vector size="21" baseType="lpstr">
      <vt:lpstr>Arial</vt:lpstr>
      <vt:lpstr>Calibri</vt:lpstr>
      <vt:lpstr>David</vt:lpstr>
      <vt:lpstr>Times New Roman</vt:lpstr>
      <vt:lpstr>Wingdings</vt:lpstr>
      <vt:lpstr>ערכת נושא Office</vt:lpstr>
      <vt:lpstr>ממצאי סקר בנושא הטרדה מינית וסביבת עבודה מכבדת בהיבטים מגדריים במשרד המשפטים </vt:lpstr>
      <vt:lpstr> רקע כללי בנוגע לסקר נתונים הנוגעים למשיבים/ות על הסקר </vt:lpstr>
      <vt:lpstr>רקע כללי בנוגע לסקר</vt:lpstr>
      <vt:lpstr> ממצאי הסקר   הגדרת הטרדה מינית  </vt:lpstr>
      <vt:lpstr> ממצאי הסקר פעילות המשרד למניעת הטרדות מיניות  </vt:lpstr>
      <vt:lpstr> ממצאי הסקר   פעילות המשרד למניעת הטרדות מיניות   בחתך מגדרי  </vt:lpstr>
      <vt:lpstr> ממצאי הסקר פעילות המשרד למניעת הטרדות מיניות   הערכת הדרג הבכיר לעומת ההערכות הכלליות  </vt:lpstr>
      <vt:lpstr> ממצאי הסקר סביבה מכבדת  </vt:lpstr>
      <vt:lpstr> ממצאי הסקר דיווח על הטרדות מיניות  </vt:lpstr>
      <vt:lpstr> ממצאי הסקר דיווח על הטרדות מיניות – מאפייני המוטרד/ת לפי דרגה  </vt:lpstr>
      <vt:lpstr>ממצאי הסקר דיווח על הטרדות מיניות – מאפייני המטריד/ה</vt:lpstr>
      <vt:lpstr>מצגת של PowerPoint‏</vt:lpstr>
      <vt:lpstr> ממצאי הסקר חשיפה להתנהגויות בעייתיות מצד מנהלים/ות  </vt:lpstr>
      <vt:lpstr> ממצאי הסקר   חשיפה להתנהגויות בעייתיות מצד עובדים/ות  </vt:lpstr>
      <vt:lpstr> פעולות שנוקט משרד המשפטים בעקבות הסקר </vt:lpstr>
    </vt:vector>
  </TitlesOfParts>
  <Company>MOJ</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ממצאי סקר בנושא הטרדה מינית וסביבת עבודה מכבדת בהיבטים מגדריים במשרד המשפטים</dc:title>
  <dc:creator>Liora Weiss Benski</dc:creator>
  <cp:lastModifiedBy>Liz Montilio barlev</cp:lastModifiedBy>
  <cp:revision>142</cp:revision>
  <cp:lastPrinted>2019-10-06T08:02:37Z</cp:lastPrinted>
  <dcterms:created xsi:type="dcterms:W3CDTF">2019-08-31T20:28:05Z</dcterms:created>
  <dcterms:modified xsi:type="dcterms:W3CDTF">2021-02-04T16:23:21Z</dcterms:modified>
</cp:coreProperties>
</file>