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5"/>
  </p:sldMasterIdLst>
  <p:notesMasterIdLst>
    <p:notesMasterId r:id="rId24"/>
  </p:notesMasterIdLst>
  <p:sldIdLst>
    <p:sldId id="257" r:id="rId6"/>
    <p:sldId id="1266" r:id="rId7"/>
    <p:sldId id="1256" r:id="rId8"/>
    <p:sldId id="1262" r:id="rId9"/>
    <p:sldId id="1263" r:id="rId10"/>
    <p:sldId id="1264" r:id="rId11"/>
    <p:sldId id="259" r:id="rId12"/>
    <p:sldId id="1257" r:id="rId13"/>
    <p:sldId id="1258" r:id="rId14"/>
    <p:sldId id="1259" r:id="rId15"/>
    <p:sldId id="1267" r:id="rId16"/>
    <p:sldId id="1268" r:id="rId17"/>
    <p:sldId id="1269" r:id="rId18"/>
    <p:sldId id="1270" r:id="rId19"/>
    <p:sldId id="1271" r:id="rId20"/>
    <p:sldId id="1272" r:id="rId21"/>
    <p:sldId id="1273" r:id="rId22"/>
    <p:sldId id="1265" r:id="rId2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סגנון ביניים 2 - הדגשה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154" d="100"/>
          <a:sy n="154" d="100"/>
        </p:scale>
        <p:origin x="20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34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ארצי!$I$1</c:f>
              <c:strCache>
                <c:ptCount val="1"/>
                <c:pt idx="0">
                  <c:v>התקנה והחלפת מעקות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4"/>
              <c:layout>
                <c:manualLayout>
                  <c:x val="-1.3278009455615634E-2"/>
                  <c:y val="9.1199257307717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CB-43F0-889A-A84B5CA7D5BA}"/>
                </c:ext>
              </c:extLst>
            </c:dLbl>
            <c:dLbl>
              <c:idx val="5"/>
              <c:layout>
                <c:manualLayout>
                  <c:x val="-1.77040126074874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CB-43F0-889A-A84B5CA7D5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ארצי!$H$2:$H$9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ארצי!$I$2:$I$8</c:f>
              <c:numCache>
                <c:formatCode>General</c:formatCode>
                <c:ptCount val="7"/>
                <c:pt idx="0">
                  <c:v>29.5</c:v>
                </c:pt>
                <c:pt idx="1">
                  <c:v>244</c:v>
                </c:pt>
                <c:pt idx="2">
                  <c:v>226</c:v>
                </c:pt>
                <c:pt idx="3">
                  <c:v>100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CB-43F0-889A-A84B5CA7D5BA}"/>
            </c:ext>
          </c:extLst>
        </c:ser>
        <c:ser>
          <c:idx val="1"/>
          <c:order val="1"/>
          <c:tx>
            <c:strRef>
              <c:f>ארצי!$J$1</c:f>
              <c:strCache>
                <c:ptCount val="1"/>
                <c:pt idx="0">
                  <c:v>ביצוע פס תחתון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852006303743701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CB-43F0-889A-A84B5CA7D5BA}"/>
                </c:ext>
              </c:extLst>
            </c:dLbl>
            <c:dLbl>
              <c:idx val="1"/>
              <c:layout>
                <c:manualLayout>
                  <c:x val="1.10650078796796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CB-43F0-889A-A84B5CA7D5BA}"/>
                </c:ext>
              </c:extLst>
            </c:dLbl>
            <c:dLbl>
              <c:idx val="2"/>
              <c:layout>
                <c:manualLayout>
                  <c:x val="1.32780094556154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CB-43F0-889A-A84B5CA7D5BA}"/>
                </c:ext>
              </c:extLst>
            </c:dLbl>
            <c:dLbl>
              <c:idx val="3"/>
              <c:layout>
                <c:manualLayout>
                  <c:x val="8.8520063037436213E-3"/>
                  <c:y val="-3.11890799909035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CB-43F0-889A-A84B5CA7D5BA}"/>
                </c:ext>
              </c:extLst>
            </c:dLbl>
            <c:dLbl>
              <c:idx val="4"/>
              <c:layout>
                <c:manualLayout>
                  <c:x val="-1.3278009455615634E-2"/>
                  <c:y val="8.7551287015408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CB-43F0-889A-A84B5CA7D5BA}"/>
                </c:ext>
              </c:extLst>
            </c:dLbl>
            <c:dLbl>
              <c:idx val="5"/>
              <c:layout>
                <c:manualLayout>
                  <c:x val="6.639004727807776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CB-43F0-889A-A84B5CA7D5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ארצי!$H$2:$H$9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ארצי!$J$2:$J$9</c:f>
              <c:numCache>
                <c:formatCode>General</c:formatCode>
                <c:ptCount val="8"/>
                <c:pt idx="0">
                  <c:v>11.2</c:v>
                </c:pt>
                <c:pt idx="1">
                  <c:v>23.3</c:v>
                </c:pt>
                <c:pt idx="2">
                  <c:v>22.6</c:v>
                </c:pt>
                <c:pt idx="3">
                  <c:v>5.9</c:v>
                </c:pt>
                <c:pt idx="4">
                  <c:v>0</c:v>
                </c:pt>
                <c:pt idx="5">
                  <c:v>57</c:v>
                </c:pt>
                <c:pt idx="6" formatCode="0">
                  <c:v>40.67</c:v>
                </c:pt>
                <c:pt idx="7" formatCode="0">
                  <c:v>32.552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BCB-43F0-889A-A84B5CA7D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27702912"/>
        <c:axId val="427706520"/>
        <c:axId val="0"/>
      </c:bar3DChart>
      <c:catAx>
        <c:axId val="427702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427706520"/>
        <c:crosses val="autoZero"/>
        <c:auto val="1"/>
        <c:lblAlgn val="ctr"/>
        <c:lblOffset val="100"/>
        <c:noMultiLvlLbl val="0"/>
      </c:catAx>
      <c:valAx>
        <c:axId val="427706520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42770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63F2015-AA14-4D0D-8DC7-97C7192B8285}" type="datetimeFigureOut">
              <a:rPr lang="he-IL" smtClean="0"/>
              <a:t>כ"ה/ניסן/תשפ"ג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CC60FA6-37BF-4C67-958F-2B78FFE81C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9730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60FA6-37BF-4C67-958F-2B78FFE81CB1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3686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C60FA6-37BF-4C67-958F-2B78FFE81CB1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3686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FC31-6813-4D04-95FE-BFA02E8489E7}" type="slidenum">
              <a:rPr lang="he-IL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  <p:pic>
        <p:nvPicPr>
          <p:cNvPr id="8" name="Picture 7" descr="power_maaz cov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58" r="55666" b="39333"/>
          <a:stretch>
            <a:fillRect/>
          </a:stretch>
        </p:blipFill>
        <p:spPr bwMode="auto">
          <a:xfrm>
            <a:off x="70339" y="115888"/>
            <a:ext cx="154012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86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מחבר ישר 1"/>
          <p:cNvCxnSpPr/>
          <p:nvPr userDrawn="1"/>
        </p:nvCxnSpPr>
        <p:spPr>
          <a:xfrm flipH="1">
            <a:off x="2" y="908050"/>
            <a:ext cx="9143998" cy="0"/>
          </a:xfrm>
          <a:prstGeom prst="line">
            <a:avLst/>
          </a:prstGeom>
          <a:ln w="101600">
            <a:solidFill>
              <a:srgbClr val="62BB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power_maaz cov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58" r="55666" b="39333"/>
          <a:stretch>
            <a:fillRect/>
          </a:stretch>
        </p:blipFill>
        <p:spPr bwMode="auto">
          <a:xfrm>
            <a:off x="70339" y="115888"/>
            <a:ext cx="154012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66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pic>
        <p:nvPicPr>
          <p:cNvPr id="7" name="Picture 7" descr="power_maaz cov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58" r="55666" b="39333"/>
          <a:stretch>
            <a:fillRect/>
          </a:stretch>
        </p:blipFill>
        <p:spPr bwMode="auto">
          <a:xfrm>
            <a:off x="70339" y="115888"/>
            <a:ext cx="154012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80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FC31-6813-4D04-95FE-BFA02E8489E7}" type="slidenum">
              <a:rPr lang="he-IL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  <p:pic>
        <p:nvPicPr>
          <p:cNvPr id="7" name="Picture 7" descr="power_maaz cov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58" r="55666" b="39333"/>
          <a:stretch>
            <a:fillRect/>
          </a:stretch>
        </p:blipFill>
        <p:spPr bwMode="auto">
          <a:xfrm>
            <a:off x="70339" y="115888"/>
            <a:ext cx="154012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364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FC31-6813-4D04-95FE-BFA02E8489E7}" type="slidenum">
              <a:rPr lang="he-IL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61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FC31-6813-4D04-95FE-BFA02E8489E7}" type="slidenum">
              <a:rPr lang="he-IL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68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FC31-6813-4D04-95FE-BFA02E8489E7}" type="slidenum">
              <a:rPr lang="he-IL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007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FC31-6813-4D04-95FE-BFA02E8489E7}" type="slidenum">
              <a:rPr lang="he-IL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78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FC31-6813-4D04-95FE-BFA02E8489E7}" type="slidenum">
              <a:rPr lang="he-IL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698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FC31-6813-4D04-95FE-BFA02E8489E7}" type="slidenum">
              <a:rPr lang="he-IL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669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23FC31-6813-4D04-95FE-BFA02E8489E7}" type="slidenum">
              <a:rPr lang="he-IL">
                <a:solidFill>
                  <a:prstClr val="black"/>
                </a:solidFill>
              </a:rPr>
              <a:pPr/>
              <a:t>‹#›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082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ניהול סיכו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שולש שווה שוקיים 2"/>
          <p:cNvSpPr/>
          <p:nvPr userDrawn="1"/>
        </p:nvSpPr>
        <p:spPr>
          <a:xfrm flipV="1">
            <a:off x="106975" y="6092828"/>
            <a:ext cx="331177" cy="28892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he-I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275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" y="0"/>
            <a:ext cx="3552825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4/16/2023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67395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41ECB-2B20-4970-9C7C-B44336AA80A4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כ"ה/ניסן/תשפ"ג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מחבר ישר 6"/>
          <p:cNvCxnSpPr/>
          <p:nvPr userDrawn="1"/>
        </p:nvCxnSpPr>
        <p:spPr>
          <a:xfrm flipH="1">
            <a:off x="-35494" y="908050"/>
            <a:ext cx="9143998" cy="0"/>
          </a:xfrm>
          <a:prstGeom prst="line">
            <a:avLst/>
          </a:prstGeom>
          <a:ln w="101600">
            <a:solidFill>
              <a:srgbClr val="62BB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מציין מיקום של מספר שקופית 9"/>
          <p:cNvSpPr txBox="1">
            <a:spLocks/>
          </p:cNvSpPr>
          <p:nvPr userDrawn="1"/>
        </p:nvSpPr>
        <p:spPr>
          <a:xfrm>
            <a:off x="-1699682" y="656817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rgbClr val="00823B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2811D8F-FDC8-4895-B445-FCEEC336BECC}" type="slidenum">
              <a:rPr lang="he-IL" sz="1200" smtClean="0"/>
              <a:pPr>
                <a:defRPr/>
              </a:pPr>
              <a:t>‹#›</a:t>
            </a:fld>
            <a:endParaRPr lang="he-IL" sz="1200"/>
          </a:p>
        </p:txBody>
      </p:sp>
      <p:pic>
        <p:nvPicPr>
          <p:cNvPr id="10" name="Picture 7" descr="power_maaz cover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58" r="55666" b="39333"/>
          <a:stretch>
            <a:fillRect/>
          </a:stretch>
        </p:blipFill>
        <p:spPr bwMode="auto">
          <a:xfrm>
            <a:off x="70339" y="115888"/>
            <a:ext cx="154012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021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×ª××¦××ª ×ª××× × ×¢×××¨ ××¢××× ×××©×××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95E9CF-70B3-45BE-804D-A5797A0A292F}"/>
              </a:ext>
            </a:extLst>
          </p:cNvPr>
          <p:cNvSpPr txBox="1"/>
          <p:nvPr/>
        </p:nvSpPr>
        <p:spPr>
          <a:xfrm>
            <a:off x="827480" y="2344846"/>
            <a:ext cx="756105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/>
              <a:t>תוכנית עבודה 2023</a:t>
            </a:r>
          </a:p>
          <a:p>
            <a:pPr algn="ctr"/>
            <a:r>
              <a:rPr lang="he-IL" sz="4800" dirty="0"/>
              <a:t>התקנת פס תחתון לאופנועים</a:t>
            </a:r>
          </a:p>
          <a:p>
            <a:pPr algn="ctr"/>
            <a:r>
              <a:rPr lang="he-IL" sz="4800" dirty="0"/>
              <a:t>סטטוס ביצוע נכון ל-04.23</a:t>
            </a:r>
          </a:p>
        </p:txBody>
      </p:sp>
    </p:spTree>
    <p:extLst>
      <p:ext uri="{BB962C8B-B14F-4D97-AF65-F5344CB8AC3E}">
        <p14:creationId xmlns:p14="http://schemas.microsoft.com/office/powerpoint/2010/main" val="108398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×ª××¦××ª ×ª××× × ×¢×××¨ ××¢××× ×××©×××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95E9CF-70B3-45BE-804D-A5797A0A292F}"/>
              </a:ext>
            </a:extLst>
          </p:cNvPr>
          <p:cNvSpPr txBox="1"/>
          <p:nvPr/>
        </p:nvSpPr>
        <p:spPr>
          <a:xfrm>
            <a:off x="1043510" y="132522"/>
            <a:ext cx="75610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כללי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DAA67295-6E52-416E-A14E-4C0657F1B26A}"/>
              </a:ext>
            </a:extLst>
          </p:cNvPr>
          <p:cNvSpPr txBox="1"/>
          <p:nvPr/>
        </p:nvSpPr>
        <p:spPr>
          <a:xfrm>
            <a:off x="105072" y="1053053"/>
            <a:ext cx="8933856" cy="57861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he-IL" sz="2000" dirty="0"/>
              <a:t>ברשת הכבישים הבין עירוניים שבאחריות נתיבי ישראל כ- 8,500 ק"מ.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he-IL" sz="2000" dirty="0"/>
              <a:t>לאור מיפוי שבוצע ברשת קיים צורך לביצוע פס תחתון להגנת אופנועים בהיקף</a:t>
            </a:r>
            <a:br>
              <a:rPr lang="en-US" sz="2000" dirty="0"/>
            </a:br>
            <a:r>
              <a:rPr lang="he-IL" sz="2000" dirty="0"/>
              <a:t>של מאות ק"מ.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he-IL" sz="2000" dirty="0"/>
              <a:t>החברה ביצעה בשנים האחרונות ת"ע רב</a:t>
            </a:r>
            <a:r>
              <a:rPr lang="en-US" sz="2000" dirty="0"/>
              <a:t> </a:t>
            </a:r>
            <a:r>
              <a:rPr lang="he-IL" sz="2000" dirty="0"/>
              <a:t>שנתית</a:t>
            </a:r>
            <a:r>
              <a:rPr lang="en-US" sz="2000" dirty="0"/>
              <a:t> </a:t>
            </a:r>
            <a:r>
              <a:rPr lang="he-IL" sz="2000" dirty="0"/>
              <a:t>התקנת</a:t>
            </a:r>
            <a:r>
              <a:rPr lang="en-US" sz="2000" dirty="0"/>
              <a:t> </a:t>
            </a:r>
            <a:r>
              <a:rPr lang="he-IL" sz="2000" dirty="0"/>
              <a:t>מעקות חדשים,</a:t>
            </a:r>
            <a:r>
              <a:rPr lang="en-US" sz="2000" dirty="0"/>
              <a:t> </a:t>
            </a:r>
            <a:r>
              <a:rPr lang="he-IL" sz="2000" dirty="0"/>
              <a:t>החלפת</a:t>
            </a:r>
            <a:br>
              <a:rPr lang="en-US" sz="2000" dirty="0"/>
            </a:br>
            <a:r>
              <a:rPr lang="he-IL" sz="2000" dirty="0"/>
              <a:t>מעקות </a:t>
            </a:r>
            <a:r>
              <a:rPr lang="en-US" sz="2000" dirty="0"/>
              <a:t>W</a:t>
            </a:r>
            <a:r>
              <a:rPr lang="he-IL" sz="2000" dirty="0"/>
              <a:t> לא תקניים והתקנת פס תחתון לאופנועים בעשרות מיליוני שקלים בשנה.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he-IL" sz="2000" dirty="0"/>
              <a:t>לאור פער </a:t>
            </a:r>
            <a:r>
              <a:rPr lang="he-IL" sz="2000" b="1" dirty="0"/>
              <a:t>תקציבי משמעותי מהדרוש </a:t>
            </a:r>
            <a:r>
              <a:rPr lang="he-IL" sz="2000" dirty="0"/>
              <a:t>לאחזקת רשת הכבישים הופסקה זמנית התוכנית</a:t>
            </a:r>
            <a:br>
              <a:rPr lang="en-US" sz="2000" dirty="0"/>
            </a:br>
            <a:r>
              <a:rPr lang="he-IL" sz="2000" dirty="0"/>
              <a:t>ההתקנות ונותרה יכולת תיקון מעקות שנפגעו בלבד.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he-IL" sz="2000" dirty="0"/>
              <a:t>למרות האמור </a:t>
            </a:r>
            <a:r>
              <a:rPr lang="he-IL" sz="2000" b="1" dirty="0"/>
              <a:t>השקיעה החברה החל ממאי' שנת 21 ועד מאי 22 כ-20 מש"ח </a:t>
            </a:r>
            <a:br>
              <a:rPr lang="en-US" sz="2000" b="1" dirty="0"/>
            </a:br>
            <a:r>
              <a:rPr lang="he-IL" sz="2000" dirty="0"/>
              <a:t>להתקנת פס תחתון לאופנועים</a:t>
            </a:r>
            <a:r>
              <a:rPr lang="en-US" sz="2000" dirty="0"/>
              <a:t> </a:t>
            </a:r>
            <a:r>
              <a:rPr lang="he-IL" sz="2000" dirty="0"/>
              <a:t>וביצעה ת"ע מואצת בהיקף של 98 ק"מ פס תחתון.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he-IL" sz="2000" b="1" dirty="0"/>
              <a:t>בשנת 23  </a:t>
            </a:r>
            <a:r>
              <a:rPr lang="he-IL" sz="2000" dirty="0"/>
              <a:t>ובכל שנה נוספת בחומש החברה תמשיך </a:t>
            </a:r>
            <a:r>
              <a:rPr lang="he-IL" sz="2000" b="1" dirty="0"/>
              <a:t>להשקיע 10 מש"ח </a:t>
            </a:r>
            <a:r>
              <a:rPr lang="he-IL" sz="2000" dirty="0"/>
              <a:t>להתקנת פס</a:t>
            </a:r>
            <a:br>
              <a:rPr lang="en-US" sz="2000" dirty="0"/>
            </a:br>
            <a:r>
              <a:rPr lang="he-IL" sz="2000" dirty="0"/>
              <a:t>תחתון בהיקף של 40 ק"מ.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he-IL" sz="2000" dirty="0"/>
              <a:t>התוכנית בוצעה עפ"י ההנחיות לתכנון </a:t>
            </a:r>
            <a:r>
              <a:rPr lang="he-IL" sz="2000" dirty="0" err="1"/>
              <a:t>וע"ב</a:t>
            </a:r>
            <a:r>
              <a:rPr lang="he-IL" sz="2000" dirty="0"/>
              <a:t> סדר עדיפות שכלל מיקומי ת"ד, המלצות</a:t>
            </a:r>
            <a:br>
              <a:rPr lang="en-US" sz="2000" dirty="0"/>
            </a:br>
            <a:r>
              <a:rPr lang="he-IL" sz="2000" dirty="0"/>
              <a:t>משטרה, המלצות איגוד האופנועים, המלצות מרחבי האחזקה.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he-IL" sz="2000" dirty="0"/>
              <a:t>התוכנית לא כוללת התקנת פס תחתון לאופנועים בפרויקטים חדשים – </a:t>
            </a:r>
            <a:br>
              <a:rPr lang="en-US" sz="2000" dirty="0"/>
            </a:br>
            <a:r>
              <a:rPr lang="he-IL" sz="2000" dirty="0"/>
              <a:t>מס' מיליונים נוספים תלוי מיקום.</a:t>
            </a:r>
          </a:p>
        </p:txBody>
      </p:sp>
    </p:spTree>
    <p:extLst>
      <p:ext uri="{BB962C8B-B14F-4D97-AF65-F5344CB8AC3E}">
        <p14:creationId xmlns:p14="http://schemas.microsoft.com/office/powerpoint/2010/main" val="886818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מלבן 11">
            <a:extLst>
              <a:ext uri="{FF2B5EF4-FFF2-40B4-BE49-F238E27FC236}">
                <a16:creationId xmlns:a16="http://schemas.microsoft.com/office/drawing/2014/main" id="{FAED9DA7-DE85-439F-AD5C-3D1890AF4D27}"/>
              </a:ext>
            </a:extLst>
          </p:cNvPr>
          <p:cNvSpPr/>
          <p:nvPr/>
        </p:nvSpPr>
        <p:spPr>
          <a:xfrm>
            <a:off x="232874" y="1657162"/>
            <a:ext cx="8678253" cy="431795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pPr marL="133350" indent="-13335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he-IL" sz="1350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חברת נתיבי ישראל מבצעת אחזקת מעקות (תיקונים) בעלות של כ-</a:t>
            </a:r>
            <a:r>
              <a:rPr lang="en-US" sz="1350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38</a:t>
            </a:r>
            <a:r>
              <a:rPr lang="he-IL" sz="1350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 מש"ח לשנה - </a:t>
            </a:r>
            <a:r>
              <a:rPr lang="he-IL" sz="1350" b="1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השקעה אשר גדלה בכל שנה לאור גידול באינוונטר.</a:t>
            </a:r>
          </a:p>
          <a:p>
            <a:pPr marL="133350" indent="-133350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he-IL" sz="1350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החברה </a:t>
            </a:r>
            <a:r>
              <a:rPr lang="he-IL" sz="1350" dirty="0">
                <a:solidFill>
                  <a:srgbClr val="1F497D"/>
                </a:solidFill>
              </a:rPr>
              <a:t>הפעילה</a:t>
            </a:r>
            <a:r>
              <a:rPr lang="he-IL" sz="1350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 עד אמצע שנת 2019 מכרז ייעודי להתקנת מעקות בעלות שנתית של כ-40 מש"ח למענה הבא:</a:t>
            </a:r>
          </a:p>
          <a:p>
            <a:pPr marL="472679" lvl="1" indent="-129779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he-IL" sz="1350" dirty="0">
                <a:solidFill>
                  <a:srgbClr val="1F497D"/>
                </a:solidFill>
              </a:rPr>
              <a:t>החלפת מעקה מסוג </a:t>
            </a:r>
            <a:r>
              <a:rPr lang="en-US" sz="1350" dirty="0">
                <a:solidFill>
                  <a:srgbClr val="1F497D"/>
                </a:solidFill>
                <a:cs typeface="Arial" panose="020B0604020202020204" pitchFamily="34" charset="0"/>
              </a:rPr>
              <a:t>W</a:t>
            </a:r>
            <a:r>
              <a:rPr lang="he-IL" sz="1350" dirty="0">
                <a:solidFill>
                  <a:srgbClr val="1F497D"/>
                </a:solidFill>
              </a:rPr>
              <a:t> שאינו תקני למעקה תקני.</a:t>
            </a:r>
          </a:p>
          <a:p>
            <a:pPr marL="472679" lvl="1" indent="-129779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he-IL" sz="1350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התקנת מעקות חדשים במקומות הדרושים עפ"י ההנחיות.</a:t>
            </a:r>
          </a:p>
          <a:p>
            <a:pPr marL="472679" lvl="1" indent="-129779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he-IL" sz="1350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התקנת פס מגן לאופנועים עפ"י הנחיות התכנון.</a:t>
            </a:r>
          </a:p>
          <a:p>
            <a:pPr marL="129779" indent="-129779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he-IL" sz="1350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נתוני ההתקנות מצורפות בגרף הבא:</a:t>
            </a:r>
          </a:p>
        </p:txBody>
      </p:sp>
      <p:pic>
        <p:nvPicPr>
          <p:cNvPr id="13" name="Picture 3" descr="20190129_010413">
            <a:extLst>
              <a:ext uri="{FF2B5EF4-FFF2-40B4-BE49-F238E27FC236}">
                <a16:creationId xmlns:a16="http://schemas.microsoft.com/office/drawing/2014/main" id="{793DC269-ACD2-4637-9FC6-AB6820401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94" y="2446643"/>
            <a:ext cx="3191646" cy="1794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כותרת 1">
            <a:extLst>
              <a:ext uri="{FF2B5EF4-FFF2-40B4-BE49-F238E27FC236}">
                <a16:creationId xmlns:a16="http://schemas.microsoft.com/office/drawing/2014/main" id="{84DBF9AD-34F3-4DA9-8C8D-8103C93528DB}"/>
              </a:ext>
            </a:extLst>
          </p:cNvPr>
          <p:cNvSpPr txBox="1">
            <a:spLocks/>
          </p:cNvSpPr>
          <p:nvPr/>
        </p:nvSpPr>
        <p:spPr>
          <a:xfrm>
            <a:off x="1882509" y="4349971"/>
            <a:ext cx="1149578" cy="281378"/>
          </a:xfrm>
          <a:prstGeom prst="rect">
            <a:avLst/>
          </a:prstGeom>
        </p:spPr>
        <p:txBody>
          <a:bodyPr vert="horz" lIns="68580" tIns="34290" rIns="68580" bIns="3429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342677" eaLnBrk="0" hangingPunct="0">
              <a:lnSpc>
                <a:spcPts val="2175"/>
              </a:lnSpc>
            </a:pPr>
            <a:r>
              <a:rPr lang="he-IL" sz="1500" b="1">
                <a:solidFill>
                  <a:srgbClr val="0070C0"/>
                </a:solidFill>
                <a:latin typeface="Almoni DL AAA"/>
                <a:cs typeface="Almoni DL AAA"/>
              </a:rPr>
              <a:t>חתך מרחבים</a:t>
            </a:r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ACDAF6CB-CDF1-4774-BD0D-67D5343A891B}"/>
              </a:ext>
            </a:extLst>
          </p:cNvPr>
          <p:cNvSpPr/>
          <p:nvPr/>
        </p:nvSpPr>
        <p:spPr>
          <a:xfrm>
            <a:off x="1" y="-54411"/>
            <a:ext cx="9144000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defTabSz="914378" rtl="0">
              <a:spcBef>
                <a:spcPct val="0"/>
              </a:spcBef>
              <a:spcAft>
                <a:spcPts val="600"/>
              </a:spcAft>
              <a:defRPr/>
            </a:pPr>
            <a:r>
              <a:rPr lang="he-IL" sz="3600" b="1">
                <a:latin typeface="Aharoni" panose="02010803020104030203" pitchFamily="2" charset="-79"/>
                <a:cs typeface="Arial" panose="020B0604020202020204" pitchFamily="34" charset="0"/>
              </a:rPr>
              <a:t>התקנת והחלפת מעקות</a:t>
            </a:r>
          </a:p>
          <a:p>
            <a:pPr algn="ctr" defTabSz="914378" rtl="0"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000" b="1">
                <a:latin typeface="Aharoni" panose="02010803020104030203" pitchFamily="2" charset="-79"/>
                <a:cs typeface="Arial" panose="020B0604020202020204" pitchFamily="34" charset="0"/>
              </a:rPr>
              <a:t>2016-2022</a:t>
            </a:r>
            <a:endParaRPr lang="he-IL" sz="3600" b="1">
              <a:latin typeface="Aharoni" panose="02010803020104030203" pitchFamily="2" charset="-79"/>
              <a:cs typeface="Arial" panose="020B0604020202020204" pitchFamily="34" charset="0"/>
            </a:endParaRP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E86CAAE5-4D8D-4C44-93D4-D675E1C2106B}"/>
              </a:ext>
            </a:extLst>
          </p:cNvPr>
          <p:cNvSpPr txBox="1"/>
          <p:nvPr/>
        </p:nvSpPr>
        <p:spPr>
          <a:xfrm>
            <a:off x="4742124" y="6309986"/>
            <a:ext cx="3718416" cy="21544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800"/>
              <a:t>* בשנת 2021 בוצעה התקנת פס תחתון לרוב ומעט מעקות </a:t>
            </a:r>
            <a:r>
              <a:rPr lang="en-US" sz="800"/>
              <a:t>W</a:t>
            </a:r>
            <a:endParaRPr lang="he-IL"/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18009015-134C-4B4E-B493-C5F191BE3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224127"/>
              </p:ext>
            </p:extLst>
          </p:nvPr>
        </p:nvGraphicFramePr>
        <p:xfrm>
          <a:off x="395420" y="4620606"/>
          <a:ext cx="3756246" cy="1303709"/>
        </p:xfrm>
        <a:graphic>
          <a:graphicData uri="http://schemas.openxmlformats.org/drawingml/2006/table">
            <a:tbl>
              <a:tblPr rtl="1"/>
              <a:tblGrid>
                <a:gridCol w="618264">
                  <a:extLst>
                    <a:ext uri="{9D8B030D-6E8A-4147-A177-3AD203B41FA5}">
                      <a16:colId xmlns:a16="http://schemas.microsoft.com/office/drawing/2014/main" val="2334912720"/>
                    </a:ext>
                  </a:extLst>
                </a:gridCol>
                <a:gridCol w="664926">
                  <a:extLst>
                    <a:ext uri="{9D8B030D-6E8A-4147-A177-3AD203B41FA5}">
                      <a16:colId xmlns:a16="http://schemas.microsoft.com/office/drawing/2014/main" val="4267082824"/>
                    </a:ext>
                  </a:extLst>
                </a:gridCol>
                <a:gridCol w="618264">
                  <a:extLst>
                    <a:ext uri="{9D8B030D-6E8A-4147-A177-3AD203B41FA5}">
                      <a16:colId xmlns:a16="http://schemas.microsoft.com/office/drawing/2014/main" val="2596873351"/>
                    </a:ext>
                  </a:extLst>
                </a:gridCol>
                <a:gridCol w="618264">
                  <a:extLst>
                    <a:ext uri="{9D8B030D-6E8A-4147-A177-3AD203B41FA5}">
                      <a16:colId xmlns:a16="http://schemas.microsoft.com/office/drawing/2014/main" val="4077935424"/>
                    </a:ext>
                  </a:extLst>
                </a:gridCol>
                <a:gridCol w="618264">
                  <a:extLst>
                    <a:ext uri="{9D8B030D-6E8A-4147-A177-3AD203B41FA5}">
                      <a16:colId xmlns:a16="http://schemas.microsoft.com/office/drawing/2014/main" val="1977947046"/>
                    </a:ext>
                  </a:extLst>
                </a:gridCol>
                <a:gridCol w="618264">
                  <a:extLst>
                    <a:ext uri="{9D8B030D-6E8A-4147-A177-3AD203B41FA5}">
                      <a16:colId xmlns:a16="http://schemas.microsoft.com/office/drawing/2014/main" val="103741034"/>
                    </a:ext>
                  </a:extLst>
                </a:gridCol>
              </a:tblGrid>
              <a:tr h="163637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ארצי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947977"/>
                  </a:ext>
                </a:extLst>
              </a:tr>
              <a:tr h="26836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החלפת מעקות 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marL="7620" marR="7620" marT="762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412541"/>
                  </a:ext>
                </a:extLst>
              </a:tr>
              <a:tr h="3992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מעקות חדשים</a:t>
                      </a:r>
                    </a:p>
                  </a:txBody>
                  <a:tcPr marL="7620" marR="7620" marT="762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9559818"/>
                  </a:ext>
                </a:extLst>
              </a:tr>
              <a:tr h="26836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פסי מגן לאופנועים</a:t>
                      </a:r>
                    </a:p>
                  </a:txBody>
                  <a:tcPr marL="7620" marR="7620" marT="762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9410015"/>
                  </a:ext>
                </a:extLst>
              </a:tr>
              <a:tr h="157092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ק"מ</a:t>
                      </a:r>
                    </a:p>
                  </a:txBody>
                  <a:tcPr marL="7620" marR="7620" marT="762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032170"/>
                  </a:ext>
                </a:extLst>
              </a:tr>
            </a:tbl>
          </a:graphicData>
        </a:graphic>
      </p:graphicFrame>
      <p:graphicFrame>
        <p:nvGraphicFramePr>
          <p:cNvPr id="3" name="תרשים 2">
            <a:extLst>
              <a:ext uri="{FF2B5EF4-FFF2-40B4-BE49-F238E27FC236}">
                <a16:creationId xmlns:a16="http://schemas.microsoft.com/office/drawing/2014/main" id="{18AE0BC0-BDD4-40D9-8BE1-A9728F4950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263237"/>
              </p:ext>
            </p:extLst>
          </p:nvPr>
        </p:nvGraphicFramePr>
        <p:xfrm>
          <a:off x="4314212" y="3506768"/>
          <a:ext cx="4434368" cy="258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4511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D2B8CF2A-BEF1-46CF-A3AB-36C04D6348AA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/>
              <a:t>הנחיות להתקנת פס תחתון</a:t>
            </a: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616C2EB2-4865-40A8-B92D-EB1C1C061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510" y="1628750"/>
            <a:ext cx="7354418" cy="36913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DD0C285B-0E60-4181-A228-94B20B7EB5EA}"/>
              </a:ext>
            </a:extLst>
          </p:cNvPr>
          <p:cNvSpPr txBox="1"/>
          <p:nvPr/>
        </p:nvSpPr>
        <p:spPr>
          <a:xfrm>
            <a:off x="1096084" y="5661310"/>
            <a:ext cx="7292446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/>
              <a:t>* מתוך מפרט דרישות לבחינת מערכת מיגון לאופנועים בפרסום משרד התחבורה </a:t>
            </a:r>
          </a:p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621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2BF35EDD-1489-4E97-A4C7-6A26132FC2CF}"/>
              </a:ext>
            </a:extLst>
          </p:cNvPr>
          <p:cNvSpPr txBox="1"/>
          <p:nvPr/>
        </p:nvSpPr>
        <p:spPr>
          <a:xfrm>
            <a:off x="1907630" y="188550"/>
            <a:ext cx="540075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/>
              <a:t>מתודולוגיה להתקנת פס תחתון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C791F0-FC21-4B2E-9190-F0860C30D48D}"/>
              </a:ext>
            </a:extLst>
          </p:cNvPr>
          <p:cNvSpPr txBox="1"/>
          <p:nvPr/>
        </p:nvSpPr>
        <p:spPr>
          <a:xfrm>
            <a:off x="3275820" y="1268700"/>
            <a:ext cx="273638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/>
              <a:t>התבססות על סקר מעקות מעודכן </a:t>
            </a:r>
            <a:r>
              <a:rPr lang="he-IL" sz="1100"/>
              <a:t>(2019)</a:t>
            </a:r>
            <a:endParaRPr lang="he-IL"/>
          </a:p>
        </p:txBody>
      </p:sp>
      <p:cxnSp>
        <p:nvCxnSpPr>
          <p:cNvPr id="6" name="מחבר חץ ישר 5">
            <a:extLst>
              <a:ext uri="{FF2B5EF4-FFF2-40B4-BE49-F238E27FC236}">
                <a16:creationId xmlns:a16="http://schemas.microsoft.com/office/drawing/2014/main" id="{85F743DC-20D3-461D-ACD7-AED82D93EBED}"/>
              </a:ext>
            </a:extLst>
          </p:cNvPr>
          <p:cNvCxnSpPr>
            <a:cxnSpLocks/>
            <a:stCxn id="5" idx="2"/>
            <a:endCxn id="13" idx="0"/>
          </p:cNvCxnSpPr>
          <p:nvPr/>
        </p:nvCxnSpPr>
        <p:spPr>
          <a:xfrm>
            <a:off x="4644010" y="1915031"/>
            <a:ext cx="0" cy="711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D5405564-0396-48FA-A4E0-FB4F556E8562}"/>
              </a:ext>
            </a:extLst>
          </p:cNvPr>
          <p:cNvCxnSpPr>
            <a:cxnSpLocks/>
            <a:stCxn id="13" idx="2"/>
            <a:endCxn id="9" idx="0"/>
          </p:cNvCxnSpPr>
          <p:nvPr/>
        </p:nvCxnSpPr>
        <p:spPr>
          <a:xfrm>
            <a:off x="4644010" y="3272475"/>
            <a:ext cx="2880400" cy="1508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>
            <a:extLst>
              <a:ext uri="{FF2B5EF4-FFF2-40B4-BE49-F238E27FC236}">
                <a16:creationId xmlns:a16="http://schemas.microsoft.com/office/drawing/2014/main" id="{B0F344B3-0682-473F-94D7-03540AAA7596}"/>
              </a:ext>
            </a:extLst>
          </p:cNvPr>
          <p:cNvCxnSpPr>
            <a:cxnSpLocks/>
            <a:stCxn id="13" idx="2"/>
            <a:endCxn id="10" idx="0"/>
          </p:cNvCxnSpPr>
          <p:nvPr/>
        </p:nvCxnSpPr>
        <p:spPr>
          <a:xfrm flipH="1">
            <a:off x="1763610" y="3272475"/>
            <a:ext cx="2880400" cy="1494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6">
            <a:extLst>
              <a:ext uri="{FF2B5EF4-FFF2-40B4-BE49-F238E27FC236}">
                <a16:creationId xmlns:a16="http://schemas.microsoft.com/office/drawing/2014/main" id="{D393DBB5-D8DD-4614-B7C7-00052368F34C}"/>
              </a:ext>
            </a:extLst>
          </p:cNvPr>
          <p:cNvSpPr txBox="1"/>
          <p:nvPr/>
        </p:nvSpPr>
        <p:spPr>
          <a:xfrm>
            <a:off x="6156220" y="4781168"/>
            <a:ext cx="2736380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</a:rPr>
              <a:t>רמפות ללא פס תחתון עם מהירות תכן קטנה מ- 60 קמ"ש</a:t>
            </a: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65357FB6-D8E8-4DE4-A1FC-1E5EB483F3CB}"/>
              </a:ext>
            </a:extLst>
          </p:cNvPr>
          <p:cNvSpPr txBox="1"/>
          <p:nvPr/>
        </p:nvSpPr>
        <p:spPr>
          <a:xfrm>
            <a:off x="395420" y="4766581"/>
            <a:ext cx="2736380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>
                <a:solidFill>
                  <a:schemeClr val="bg1"/>
                </a:solidFill>
              </a:rPr>
              <a:t>מהירות תכן בעקום אופקי אשר קטנה ב-20 קמ"ש מקטע קודם</a:t>
            </a:r>
          </a:p>
        </p:txBody>
      </p:sp>
      <p:cxnSp>
        <p:nvCxnSpPr>
          <p:cNvPr id="11" name="מחבר חץ ישר 10">
            <a:extLst>
              <a:ext uri="{FF2B5EF4-FFF2-40B4-BE49-F238E27FC236}">
                <a16:creationId xmlns:a16="http://schemas.microsoft.com/office/drawing/2014/main" id="{D7DDA450-4A69-4EBD-9512-F5AFEF7CB58A}"/>
              </a:ext>
            </a:extLst>
          </p:cNvPr>
          <p:cNvCxnSpPr>
            <a:cxnSpLocks/>
            <a:stCxn id="13" idx="2"/>
            <a:endCxn id="12" idx="0"/>
          </p:cNvCxnSpPr>
          <p:nvPr/>
        </p:nvCxnSpPr>
        <p:spPr>
          <a:xfrm>
            <a:off x="4644010" y="3272475"/>
            <a:ext cx="0" cy="1498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5">
            <a:extLst>
              <a:ext uri="{FF2B5EF4-FFF2-40B4-BE49-F238E27FC236}">
                <a16:creationId xmlns:a16="http://schemas.microsoft.com/office/drawing/2014/main" id="{6B9D043E-F7CF-4D00-A6C8-FCF55CEC33A2}"/>
              </a:ext>
            </a:extLst>
          </p:cNvPr>
          <p:cNvSpPr txBox="1"/>
          <p:nvPr/>
        </p:nvSpPr>
        <p:spPr>
          <a:xfrm>
            <a:off x="3275820" y="4770477"/>
            <a:ext cx="2736380" cy="954107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endParaRPr lang="he-IL" sz="1050">
              <a:solidFill>
                <a:schemeClr val="bg1"/>
              </a:solidFill>
            </a:endParaRPr>
          </a:p>
          <a:p>
            <a:pPr algn="ctr"/>
            <a:r>
              <a:rPr lang="he-IL">
                <a:solidFill>
                  <a:schemeClr val="bg1"/>
                </a:solidFill>
              </a:rPr>
              <a:t>קטע דרך עם רדיוס קטן מ-270 מעלות</a:t>
            </a:r>
          </a:p>
          <a:p>
            <a:pPr algn="ctr"/>
            <a:endParaRPr lang="he-IL" sz="900">
              <a:solidFill>
                <a:schemeClr val="bg1"/>
              </a:solidFill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A26A139E-632F-47D9-A71A-222AEB4447E2}"/>
              </a:ext>
            </a:extLst>
          </p:cNvPr>
          <p:cNvSpPr txBox="1"/>
          <p:nvPr/>
        </p:nvSpPr>
        <p:spPr>
          <a:xfrm>
            <a:off x="3275820" y="2626144"/>
            <a:ext cx="273638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/>
              <a:t>מיפוי בחתך הנחיות להתקנת פס תחתון</a:t>
            </a:r>
          </a:p>
        </p:txBody>
      </p:sp>
    </p:spTree>
    <p:extLst>
      <p:ext uri="{BB962C8B-B14F-4D97-AF65-F5344CB8AC3E}">
        <p14:creationId xmlns:p14="http://schemas.microsoft.com/office/powerpoint/2010/main" val="3594025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1F9F880-FFAF-4C9E-A5D2-5F6CC0DEC161}"/>
              </a:ext>
            </a:extLst>
          </p:cNvPr>
          <p:cNvSpPr txBox="1"/>
          <p:nvPr/>
        </p:nvSpPr>
        <p:spPr>
          <a:xfrm>
            <a:off x="1324026" y="0"/>
            <a:ext cx="712899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סטטוס ת"ע 2023 להתקנת פס תחתון לאופנועים </a:t>
            </a:r>
            <a:br>
              <a:rPr lang="en-US" sz="2400" dirty="0"/>
            </a:br>
            <a:r>
              <a:rPr lang="he-IL" sz="2400" dirty="0"/>
              <a:t>חתך מרחבים</a:t>
            </a:r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D4FFE55E-E8C2-41BD-9D03-4BF98DAAC9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86751"/>
              </p:ext>
            </p:extLst>
          </p:nvPr>
        </p:nvGraphicFramePr>
        <p:xfrm>
          <a:off x="1136073" y="2048164"/>
          <a:ext cx="7047345" cy="2761672"/>
        </p:xfrm>
        <a:graphic>
          <a:graphicData uri="http://schemas.openxmlformats.org/drawingml/2006/table">
            <a:tbl>
              <a:tblPr rtl="1"/>
              <a:tblGrid>
                <a:gridCol w="983974">
                  <a:extLst>
                    <a:ext uri="{9D8B030D-6E8A-4147-A177-3AD203B41FA5}">
                      <a16:colId xmlns:a16="http://schemas.microsoft.com/office/drawing/2014/main" val="1933101655"/>
                    </a:ext>
                  </a:extLst>
                </a:gridCol>
                <a:gridCol w="2022611">
                  <a:extLst>
                    <a:ext uri="{9D8B030D-6E8A-4147-A177-3AD203B41FA5}">
                      <a16:colId xmlns:a16="http://schemas.microsoft.com/office/drawing/2014/main" val="4032666263"/>
                    </a:ext>
                  </a:extLst>
                </a:gridCol>
                <a:gridCol w="1216300">
                  <a:extLst>
                    <a:ext uri="{9D8B030D-6E8A-4147-A177-3AD203B41FA5}">
                      <a16:colId xmlns:a16="http://schemas.microsoft.com/office/drawing/2014/main" val="1297325708"/>
                    </a:ext>
                  </a:extLst>
                </a:gridCol>
                <a:gridCol w="2175171">
                  <a:extLst>
                    <a:ext uri="{9D8B030D-6E8A-4147-A177-3AD203B41FA5}">
                      <a16:colId xmlns:a16="http://schemas.microsoft.com/office/drawing/2014/main" val="1070462688"/>
                    </a:ext>
                  </a:extLst>
                </a:gridCol>
                <a:gridCol w="649289">
                  <a:extLst>
                    <a:ext uri="{9D8B030D-6E8A-4147-A177-3AD203B41FA5}">
                      <a16:colId xmlns:a16="http://schemas.microsoft.com/office/drawing/2014/main" val="206199772"/>
                    </a:ext>
                  </a:extLst>
                </a:gridCol>
              </a:tblGrid>
              <a:tr h="72290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אורך התקנה (ק"מ)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 (₪)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תקציב מאושר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אחוז ביצוע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143210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3,341,714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853426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1,999,883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0959024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999,945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452103"/>
                  </a:ext>
                </a:extLst>
              </a:tr>
              <a:tr h="40561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2,304,338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658990"/>
                  </a:ext>
                </a:extLst>
              </a:tr>
              <a:tr h="41629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32.55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8,645,880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069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567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44A5C20-C65C-445C-86CA-D27CFBD6073D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/>
              <a:t>מרחב צפון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F5E739CE-245D-0426-9A32-6AD8C9215FEE}"/>
              </a:ext>
            </a:extLst>
          </p:cNvPr>
          <p:cNvGraphicFramePr>
            <a:graphicFrameLocks noGrp="1"/>
          </p:cNvGraphicFramePr>
          <p:nvPr/>
        </p:nvGraphicFramePr>
        <p:xfrm>
          <a:off x="360797" y="984389"/>
          <a:ext cx="8503298" cy="5852160"/>
        </p:xfrm>
        <a:graphic>
          <a:graphicData uri="http://schemas.openxmlformats.org/drawingml/2006/table">
            <a:tbl>
              <a:tblPr rtl="1"/>
              <a:tblGrid>
                <a:gridCol w="873832">
                  <a:extLst>
                    <a:ext uri="{9D8B030D-6E8A-4147-A177-3AD203B41FA5}">
                      <a16:colId xmlns:a16="http://schemas.microsoft.com/office/drawing/2014/main" val="649220511"/>
                    </a:ext>
                  </a:extLst>
                </a:gridCol>
                <a:gridCol w="873832">
                  <a:extLst>
                    <a:ext uri="{9D8B030D-6E8A-4147-A177-3AD203B41FA5}">
                      <a16:colId xmlns:a16="http://schemas.microsoft.com/office/drawing/2014/main" val="977838257"/>
                    </a:ext>
                  </a:extLst>
                </a:gridCol>
                <a:gridCol w="873832">
                  <a:extLst>
                    <a:ext uri="{9D8B030D-6E8A-4147-A177-3AD203B41FA5}">
                      <a16:colId xmlns:a16="http://schemas.microsoft.com/office/drawing/2014/main" val="3736200283"/>
                    </a:ext>
                  </a:extLst>
                </a:gridCol>
                <a:gridCol w="900309">
                  <a:extLst>
                    <a:ext uri="{9D8B030D-6E8A-4147-A177-3AD203B41FA5}">
                      <a16:colId xmlns:a16="http://schemas.microsoft.com/office/drawing/2014/main" val="2029181807"/>
                    </a:ext>
                  </a:extLst>
                </a:gridCol>
                <a:gridCol w="1102217">
                  <a:extLst>
                    <a:ext uri="{9D8B030D-6E8A-4147-A177-3AD203B41FA5}">
                      <a16:colId xmlns:a16="http://schemas.microsoft.com/office/drawing/2014/main" val="1494426006"/>
                    </a:ext>
                  </a:extLst>
                </a:gridCol>
                <a:gridCol w="1337225">
                  <a:extLst>
                    <a:ext uri="{9D8B030D-6E8A-4147-A177-3AD203B41FA5}">
                      <a16:colId xmlns:a16="http://schemas.microsoft.com/office/drawing/2014/main" val="1283142643"/>
                    </a:ext>
                  </a:extLst>
                </a:gridCol>
                <a:gridCol w="1403423">
                  <a:extLst>
                    <a:ext uri="{9D8B030D-6E8A-4147-A177-3AD203B41FA5}">
                      <a16:colId xmlns:a16="http://schemas.microsoft.com/office/drawing/2014/main" val="4055085649"/>
                    </a:ext>
                  </a:extLst>
                </a:gridCol>
                <a:gridCol w="1138628">
                  <a:extLst>
                    <a:ext uri="{9D8B030D-6E8A-4147-A177-3AD203B41FA5}">
                      <a16:colId xmlns:a16="http://schemas.microsoft.com/office/drawing/2014/main" val="1070798170"/>
                    </a:ext>
                  </a:extLst>
                </a:gridCol>
              </a:tblGrid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310833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961746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990035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4461656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191688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157878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72713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6170669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81.884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045950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83.614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551521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84.736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3203666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306347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2525753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6.996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590033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0523959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012060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377496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2810906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9872092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037928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665413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396165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13.044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175217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219867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642265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4879038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0359419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324716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30/01/2023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564894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410.256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836806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410.131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820651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411.416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411.6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015213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380.6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380.84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1234865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383.996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964218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1245709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058172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190447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12.968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764522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330884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395277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648695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752479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811219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998191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804837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858753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694474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84.98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5061584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0935638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735459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120939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2920530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03801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694948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461454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398.3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398.14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1523285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407.85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407.58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537372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681072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002687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11.454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408015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926547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1293005"/>
                  </a:ext>
                </a:extLst>
              </a:tr>
              <a:tr h="90559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21/02/2023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6866715"/>
                  </a:ext>
                </a:extLst>
              </a:tr>
              <a:tr h="90624">
                <a:tc gridSpan="5"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13.181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6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3671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918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44A5C20-C65C-445C-86CA-D27CFBD6073D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/>
              <a:t>מרחב דרום</a:t>
            </a:r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EA9E9AB4-A8AA-4BD1-3391-033F8959BB70}"/>
              </a:ext>
            </a:extLst>
          </p:cNvPr>
          <p:cNvGraphicFramePr>
            <a:graphicFrameLocks noGrp="1"/>
          </p:cNvGraphicFramePr>
          <p:nvPr/>
        </p:nvGraphicFramePr>
        <p:xfrm>
          <a:off x="251401" y="1052670"/>
          <a:ext cx="8713208" cy="5341796"/>
        </p:xfrm>
        <a:graphic>
          <a:graphicData uri="http://schemas.openxmlformats.org/drawingml/2006/table">
            <a:tbl>
              <a:tblPr rtl="1"/>
              <a:tblGrid>
                <a:gridCol w="1089151">
                  <a:extLst>
                    <a:ext uri="{9D8B030D-6E8A-4147-A177-3AD203B41FA5}">
                      <a16:colId xmlns:a16="http://schemas.microsoft.com/office/drawing/2014/main" val="4008560299"/>
                    </a:ext>
                  </a:extLst>
                </a:gridCol>
                <a:gridCol w="1089151">
                  <a:extLst>
                    <a:ext uri="{9D8B030D-6E8A-4147-A177-3AD203B41FA5}">
                      <a16:colId xmlns:a16="http://schemas.microsoft.com/office/drawing/2014/main" val="1374718622"/>
                    </a:ext>
                  </a:extLst>
                </a:gridCol>
                <a:gridCol w="1089151">
                  <a:extLst>
                    <a:ext uri="{9D8B030D-6E8A-4147-A177-3AD203B41FA5}">
                      <a16:colId xmlns:a16="http://schemas.microsoft.com/office/drawing/2014/main" val="3654519264"/>
                    </a:ext>
                  </a:extLst>
                </a:gridCol>
                <a:gridCol w="1089151">
                  <a:extLst>
                    <a:ext uri="{9D8B030D-6E8A-4147-A177-3AD203B41FA5}">
                      <a16:colId xmlns:a16="http://schemas.microsoft.com/office/drawing/2014/main" val="3807475189"/>
                    </a:ext>
                  </a:extLst>
                </a:gridCol>
                <a:gridCol w="1089151">
                  <a:extLst>
                    <a:ext uri="{9D8B030D-6E8A-4147-A177-3AD203B41FA5}">
                      <a16:colId xmlns:a16="http://schemas.microsoft.com/office/drawing/2014/main" val="389256543"/>
                    </a:ext>
                  </a:extLst>
                </a:gridCol>
                <a:gridCol w="1089151">
                  <a:extLst>
                    <a:ext uri="{9D8B030D-6E8A-4147-A177-3AD203B41FA5}">
                      <a16:colId xmlns:a16="http://schemas.microsoft.com/office/drawing/2014/main" val="3001096509"/>
                    </a:ext>
                  </a:extLst>
                </a:gridCol>
                <a:gridCol w="1089151">
                  <a:extLst>
                    <a:ext uri="{9D8B030D-6E8A-4147-A177-3AD203B41FA5}">
                      <a16:colId xmlns:a16="http://schemas.microsoft.com/office/drawing/2014/main" val="2600043468"/>
                    </a:ext>
                  </a:extLst>
                </a:gridCol>
                <a:gridCol w="1089151">
                  <a:extLst>
                    <a:ext uri="{9D8B030D-6E8A-4147-A177-3AD203B41FA5}">
                      <a16:colId xmlns:a16="http://schemas.microsoft.com/office/drawing/2014/main" val="2241077330"/>
                    </a:ext>
                  </a:extLst>
                </a:gridCol>
              </a:tblGrid>
              <a:tr h="88836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529429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239.498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239.65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034794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240.48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240.8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8141483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221.36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221.7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012749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228.3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18998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168524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198.934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199.494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516743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8.462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8.606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1284879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8.264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8.452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22016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8.208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0.308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028093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266865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5.604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6.112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0.508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077387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638727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82.196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82.496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240206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13.94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14.04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25056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1049193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11.78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27/12/2022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7471675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03/01/2023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5704054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45.3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07/11/2022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108314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49.628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0.228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23746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179.16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179.78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286680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9004556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746258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7.54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7.62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519156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8.26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6614420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9.488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15046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90.917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91.189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0.272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3616741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13.432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13.62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5694395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13.7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13.88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6883317"/>
                  </a:ext>
                </a:extLst>
              </a:tr>
              <a:tr h="14961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58.667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58.739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30/11/2022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882430"/>
                  </a:ext>
                </a:extLst>
              </a:tr>
              <a:tr h="98187"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7.888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4676" marR="4676" marT="46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403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4964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3887D2B8-EE2C-0720-99F4-CC7711395ACE}"/>
              </a:ext>
            </a:extLst>
          </p:cNvPr>
          <p:cNvGraphicFramePr>
            <a:graphicFrameLocks noGrp="1"/>
          </p:cNvGraphicFramePr>
          <p:nvPr/>
        </p:nvGraphicFramePr>
        <p:xfrm>
          <a:off x="251400" y="1052670"/>
          <a:ext cx="8713210" cy="4586201"/>
        </p:xfrm>
        <a:graphic>
          <a:graphicData uri="http://schemas.openxmlformats.org/drawingml/2006/table">
            <a:tbl>
              <a:tblPr rtl="1"/>
              <a:tblGrid>
                <a:gridCol w="678667">
                  <a:extLst>
                    <a:ext uri="{9D8B030D-6E8A-4147-A177-3AD203B41FA5}">
                      <a16:colId xmlns:a16="http://schemas.microsoft.com/office/drawing/2014/main" val="570131970"/>
                    </a:ext>
                  </a:extLst>
                </a:gridCol>
                <a:gridCol w="766236">
                  <a:extLst>
                    <a:ext uri="{9D8B030D-6E8A-4147-A177-3AD203B41FA5}">
                      <a16:colId xmlns:a16="http://schemas.microsoft.com/office/drawing/2014/main" val="778362534"/>
                    </a:ext>
                  </a:extLst>
                </a:gridCol>
                <a:gridCol w="1428484">
                  <a:extLst>
                    <a:ext uri="{9D8B030D-6E8A-4147-A177-3AD203B41FA5}">
                      <a16:colId xmlns:a16="http://schemas.microsoft.com/office/drawing/2014/main" val="2451646960"/>
                    </a:ext>
                  </a:extLst>
                </a:gridCol>
                <a:gridCol w="1094625">
                  <a:extLst>
                    <a:ext uri="{9D8B030D-6E8A-4147-A177-3AD203B41FA5}">
                      <a16:colId xmlns:a16="http://schemas.microsoft.com/office/drawing/2014/main" val="368993844"/>
                    </a:ext>
                  </a:extLst>
                </a:gridCol>
                <a:gridCol w="1100098">
                  <a:extLst>
                    <a:ext uri="{9D8B030D-6E8A-4147-A177-3AD203B41FA5}">
                      <a16:colId xmlns:a16="http://schemas.microsoft.com/office/drawing/2014/main" val="242035353"/>
                    </a:ext>
                  </a:extLst>
                </a:gridCol>
                <a:gridCol w="1100098">
                  <a:extLst>
                    <a:ext uri="{9D8B030D-6E8A-4147-A177-3AD203B41FA5}">
                      <a16:colId xmlns:a16="http://schemas.microsoft.com/office/drawing/2014/main" val="1386325680"/>
                    </a:ext>
                  </a:extLst>
                </a:gridCol>
                <a:gridCol w="1247871">
                  <a:extLst>
                    <a:ext uri="{9D8B030D-6E8A-4147-A177-3AD203B41FA5}">
                      <a16:colId xmlns:a16="http://schemas.microsoft.com/office/drawing/2014/main" val="702468125"/>
                    </a:ext>
                  </a:extLst>
                </a:gridCol>
                <a:gridCol w="1297131">
                  <a:extLst>
                    <a:ext uri="{9D8B030D-6E8A-4147-A177-3AD203B41FA5}">
                      <a16:colId xmlns:a16="http://schemas.microsoft.com/office/drawing/2014/main" val="3620774320"/>
                    </a:ext>
                  </a:extLst>
                </a:gridCol>
              </a:tblGrid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516851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321.5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321.336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0.164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15/01/2023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117033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6.432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0.168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15/01/2023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4604332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2.442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15/01/2023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355818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578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7.528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0.128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15/01/2023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212900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273.2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273.1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910295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272.9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273.1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63193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272.4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272.3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3275482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272.2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272.3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854004"/>
                  </a:ext>
                </a:extLst>
              </a:tr>
              <a:tr h="21851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270.4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270.5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993721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269.7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269.95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576495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269.2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427729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267.5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267.7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741164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437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11.88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R+L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1.116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179252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458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3.16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22/01/2023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7598919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85.3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85.5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797682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86.6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86.78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287155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87.7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87.9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2133875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90.4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90.02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0.38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51279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89.6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89.25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0284982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87.65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87.45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0422005"/>
                  </a:ext>
                </a:extLst>
              </a:tr>
              <a:tr h="1997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86.25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85.9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25/12/2022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181657"/>
                  </a:ext>
                </a:extLst>
              </a:tr>
              <a:tr h="131416"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4.938</a:t>
                      </a:r>
                    </a:p>
                  </a:txBody>
                  <a:tcPr marL="5257" marR="5257" marT="52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5257" marR="5257" marT="525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26587"/>
                  </a:ext>
                </a:extLst>
              </a:tr>
            </a:tbl>
          </a:graphicData>
        </a:graphic>
      </p:graphicFrame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DDABDE3-A831-4DBA-FEF4-A82870F07847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/>
              <a:t>מרחב יו"ש</a:t>
            </a:r>
          </a:p>
        </p:txBody>
      </p:sp>
    </p:spTree>
    <p:extLst>
      <p:ext uri="{BB962C8B-B14F-4D97-AF65-F5344CB8AC3E}">
        <p14:creationId xmlns:p14="http://schemas.microsoft.com/office/powerpoint/2010/main" val="2954179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44A5C20-C65C-445C-86CA-D27CFBD6073D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/>
              <a:t>מרחב מרכז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AFEA0C33-D797-38D2-A47A-42D2B66433F8}"/>
              </a:ext>
            </a:extLst>
          </p:cNvPr>
          <p:cNvGraphicFramePr>
            <a:graphicFrameLocks noGrp="1"/>
          </p:cNvGraphicFramePr>
          <p:nvPr/>
        </p:nvGraphicFramePr>
        <p:xfrm>
          <a:off x="245098" y="1008668"/>
          <a:ext cx="8702215" cy="5128970"/>
        </p:xfrm>
        <a:graphic>
          <a:graphicData uri="http://schemas.openxmlformats.org/drawingml/2006/table">
            <a:tbl>
              <a:tblPr rtl="1"/>
              <a:tblGrid>
                <a:gridCol w="1506434">
                  <a:extLst>
                    <a:ext uri="{9D8B030D-6E8A-4147-A177-3AD203B41FA5}">
                      <a16:colId xmlns:a16="http://schemas.microsoft.com/office/drawing/2014/main" val="3383393523"/>
                    </a:ext>
                  </a:extLst>
                </a:gridCol>
                <a:gridCol w="453393">
                  <a:extLst>
                    <a:ext uri="{9D8B030D-6E8A-4147-A177-3AD203B41FA5}">
                      <a16:colId xmlns:a16="http://schemas.microsoft.com/office/drawing/2014/main" val="207113791"/>
                    </a:ext>
                  </a:extLst>
                </a:gridCol>
                <a:gridCol w="877534">
                  <a:extLst>
                    <a:ext uri="{9D8B030D-6E8A-4147-A177-3AD203B41FA5}">
                      <a16:colId xmlns:a16="http://schemas.microsoft.com/office/drawing/2014/main" val="3378188173"/>
                    </a:ext>
                  </a:extLst>
                </a:gridCol>
                <a:gridCol w="643525">
                  <a:extLst>
                    <a:ext uri="{9D8B030D-6E8A-4147-A177-3AD203B41FA5}">
                      <a16:colId xmlns:a16="http://schemas.microsoft.com/office/drawing/2014/main" val="3341508698"/>
                    </a:ext>
                  </a:extLst>
                </a:gridCol>
                <a:gridCol w="1594188">
                  <a:extLst>
                    <a:ext uri="{9D8B030D-6E8A-4147-A177-3AD203B41FA5}">
                      <a16:colId xmlns:a16="http://schemas.microsoft.com/office/drawing/2014/main" val="3124024351"/>
                    </a:ext>
                  </a:extLst>
                </a:gridCol>
                <a:gridCol w="1053041">
                  <a:extLst>
                    <a:ext uri="{9D8B030D-6E8A-4147-A177-3AD203B41FA5}">
                      <a16:colId xmlns:a16="http://schemas.microsoft.com/office/drawing/2014/main" val="2896758722"/>
                    </a:ext>
                  </a:extLst>
                </a:gridCol>
                <a:gridCol w="1257799">
                  <a:extLst>
                    <a:ext uri="{9D8B030D-6E8A-4147-A177-3AD203B41FA5}">
                      <a16:colId xmlns:a16="http://schemas.microsoft.com/office/drawing/2014/main" val="3390169356"/>
                    </a:ext>
                  </a:extLst>
                </a:gridCol>
                <a:gridCol w="1316301">
                  <a:extLst>
                    <a:ext uri="{9D8B030D-6E8A-4147-A177-3AD203B41FA5}">
                      <a16:colId xmlns:a16="http://schemas.microsoft.com/office/drawing/2014/main" val="1187807070"/>
                    </a:ext>
                  </a:extLst>
                </a:gridCol>
              </a:tblGrid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697021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14.65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0.87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598894"/>
                  </a:ext>
                </a:extLst>
              </a:tr>
              <a:tr h="38704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15.9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15.6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0.248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החלפת 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 </a:t>
                      </a:r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למעקה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401515"/>
                  </a:ext>
                </a:extLst>
              </a:tr>
              <a:tr h="38704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15.95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16.014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החלפת 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 </a:t>
                      </a:r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למעקה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95817"/>
                  </a:ext>
                </a:extLst>
              </a:tr>
              <a:tr h="38704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16.05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16.11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החלפת 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 </a:t>
                      </a:r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למעקה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877648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15.7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15.76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0659325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17.3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17.352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357314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17.556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17.5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0.052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553585"/>
                  </a:ext>
                </a:extLst>
              </a:tr>
              <a:tr h="38704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5.2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החלפת 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 </a:t>
                      </a:r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למעקה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7609754"/>
                  </a:ext>
                </a:extLst>
              </a:tr>
              <a:tr h="38704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החלפת 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 </a:t>
                      </a:r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למעקה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819620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4.45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2572105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49518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1.55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8819182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1.54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0.035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389931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5714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916743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5714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5.45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8086440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5504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0.288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685494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5504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0.188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6862289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5877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097682"/>
                  </a:ext>
                </a:extLst>
              </a:tr>
              <a:tr h="1966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562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6.5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93" marR="7493" marT="74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0.536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173381"/>
                  </a:ext>
                </a:extLst>
              </a:tr>
              <a:tr h="244005"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4.183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7493" marR="7493" marT="74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876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648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D4FFE55E-E8C2-41BD-9D03-4BF98DAAC995}"/>
              </a:ext>
            </a:extLst>
          </p:cNvPr>
          <p:cNvGraphicFramePr>
            <a:graphicFrameLocks noGrp="1"/>
          </p:cNvGraphicFramePr>
          <p:nvPr/>
        </p:nvGraphicFramePr>
        <p:xfrm>
          <a:off x="1574800" y="1052670"/>
          <a:ext cx="5994400" cy="2903220"/>
        </p:xfrm>
        <a:graphic>
          <a:graphicData uri="http://schemas.openxmlformats.org/drawingml/2006/table">
            <a:tbl>
              <a:tblPr rtl="1"/>
              <a:tblGrid>
                <a:gridCol w="914400">
                  <a:extLst>
                    <a:ext uri="{9D8B030D-6E8A-4147-A177-3AD203B41FA5}">
                      <a16:colId xmlns:a16="http://schemas.microsoft.com/office/drawing/2014/main" val="1933101655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4032666263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1297325708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107046268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6199772"/>
                    </a:ext>
                  </a:extLst>
                </a:gridCol>
              </a:tblGrid>
              <a:tr h="144780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אורך התקנה (ק"מ)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 (₪) 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תקציב מאושר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אחוז ביצוע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14321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3,975,495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853426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095902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1,090,827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452103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3,175,340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65899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40.67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10,241,662</a:t>
                      </a:r>
                      <a:endParaRPr lang="he-IL" sz="1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10,000,000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8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069355"/>
                  </a:ext>
                </a:extLst>
              </a:tr>
            </a:tbl>
          </a:graphicData>
        </a:graphic>
      </p:graphicFrame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29160330-8413-8B21-AF8F-524117AB3FE5}"/>
              </a:ext>
            </a:extLst>
          </p:cNvPr>
          <p:cNvSpPr txBox="1"/>
          <p:nvPr/>
        </p:nvSpPr>
        <p:spPr>
          <a:xfrm>
            <a:off x="1324026" y="0"/>
            <a:ext cx="712899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סטטוס ת"ע 2022 להתקנת פס תחתון לאופנועים </a:t>
            </a:r>
            <a:br>
              <a:rPr lang="en-US" sz="2400" dirty="0"/>
            </a:br>
            <a:r>
              <a:rPr lang="he-IL" sz="2400" dirty="0"/>
              <a:t>חתך מרחבים</a:t>
            </a:r>
          </a:p>
        </p:txBody>
      </p:sp>
    </p:spTree>
    <p:extLst>
      <p:ext uri="{BB962C8B-B14F-4D97-AF65-F5344CB8AC3E}">
        <p14:creationId xmlns:p14="http://schemas.microsoft.com/office/powerpoint/2010/main" val="659507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44A5C20-C65C-445C-86CA-D27CFBD6073D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/>
              <a:t>מרחב צפון</a:t>
            </a:r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1F27395C-68A2-4A8D-B6D5-68F39298B60A}"/>
              </a:ext>
            </a:extLst>
          </p:cNvPr>
          <p:cNvGraphicFramePr>
            <a:graphicFrameLocks noGrp="1"/>
          </p:cNvGraphicFramePr>
          <p:nvPr/>
        </p:nvGraphicFramePr>
        <p:xfrm>
          <a:off x="1391216" y="1052670"/>
          <a:ext cx="6361568" cy="5038804"/>
        </p:xfrm>
        <a:graphic>
          <a:graphicData uri="http://schemas.openxmlformats.org/drawingml/2006/table">
            <a:tbl>
              <a:tblPr rtl="1"/>
              <a:tblGrid>
                <a:gridCol w="616087">
                  <a:extLst>
                    <a:ext uri="{9D8B030D-6E8A-4147-A177-3AD203B41FA5}">
                      <a16:colId xmlns:a16="http://schemas.microsoft.com/office/drawing/2014/main" val="2030968829"/>
                    </a:ext>
                  </a:extLst>
                </a:gridCol>
                <a:gridCol w="616087">
                  <a:extLst>
                    <a:ext uri="{9D8B030D-6E8A-4147-A177-3AD203B41FA5}">
                      <a16:colId xmlns:a16="http://schemas.microsoft.com/office/drawing/2014/main" val="254799367"/>
                    </a:ext>
                  </a:extLst>
                </a:gridCol>
                <a:gridCol w="616087">
                  <a:extLst>
                    <a:ext uri="{9D8B030D-6E8A-4147-A177-3AD203B41FA5}">
                      <a16:colId xmlns:a16="http://schemas.microsoft.com/office/drawing/2014/main" val="2570195759"/>
                    </a:ext>
                  </a:extLst>
                </a:gridCol>
                <a:gridCol w="634757">
                  <a:extLst>
                    <a:ext uri="{9D8B030D-6E8A-4147-A177-3AD203B41FA5}">
                      <a16:colId xmlns:a16="http://schemas.microsoft.com/office/drawing/2014/main" val="952854144"/>
                    </a:ext>
                  </a:extLst>
                </a:gridCol>
                <a:gridCol w="777110">
                  <a:extLst>
                    <a:ext uri="{9D8B030D-6E8A-4147-A177-3AD203B41FA5}">
                      <a16:colId xmlns:a16="http://schemas.microsoft.com/office/drawing/2014/main" val="739730832"/>
                    </a:ext>
                  </a:extLst>
                </a:gridCol>
                <a:gridCol w="693098">
                  <a:extLst>
                    <a:ext uri="{9D8B030D-6E8A-4147-A177-3AD203B41FA5}">
                      <a16:colId xmlns:a16="http://schemas.microsoft.com/office/drawing/2014/main" val="3552972935"/>
                    </a:ext>
                  </a:extLst>
                </a:gridCol>
                <a:gridCol w="989474">
                  <a:extLst>
                    <a:ext uri="{9D8B030D-6E8A-4147-A177-3AD203B41FA5}">
                      <a16:colId xmlns:a16="http://schemas.microsoft.com/office/drawing/2014/main" val="388064464"/>
                    </a:ext>
                  </a:extLst>
                </a:gridCol>
                <a:gridCol w="802781">
                  <a:extLst>
                    <a:ext uri="{9D8B030D-6E8A-4147-A177-3AD203B41FA5}">
                      <a16:colId xmlns:a16="http://schemas.microsoft.com/office/drawing/2014/main" val="1770290556"/>
                    </a:ext>
                  </a:extLst>
                </a:gridCol>
                <a:gridCol w="616087">
                  <a:extLst>
                    <a:ext uri="{9D8B030D-6E8A-4147-A177-3AD203B41FA5}">
                      <a16:colId xmlns:a16="http://schemas.microsoft.com/office/drawing/2014/main" val="1856731675"/>
                    </a:ext>
                  </a:extLst>
                </a:gridCol>
              </a:tblGrid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ביצוע, מ"א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 כוללת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798191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191.828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36,244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5627826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76.9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77.06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32,400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079452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77.15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77.318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0.168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34,020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806515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366.144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0.144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29,160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8941561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366.15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365.902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0.248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50,220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18914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366.85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366.99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28,350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309878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22.1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22.28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36,450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9949724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8541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3.098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0.148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29,970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453339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40.88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16,200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349672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41.508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0.108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21,870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164615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51.75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51.858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0.108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21,870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106492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50.496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0.104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21,060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198738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40,500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161763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15.092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40,229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46174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14.7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14.58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24,300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254832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20.064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0.164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33,210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957756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19.828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34,830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5257115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32.14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28,350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805100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33.024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0.176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35,640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902209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40,500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31/10/21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0377815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32.208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38,880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351073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7955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16,200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350423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7955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6.828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0.312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64,200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0228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4.872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0.272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55,080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044944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4.126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0.224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45,360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015724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7955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0.144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29,160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056302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7955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2.124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0.176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35,640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707820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4.25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20,250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750795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18.352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30,780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4873702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18.992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38,880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115173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40.796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0.204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41,310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498715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3.396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0.296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60,960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914397"/>
                  </a:ext>
                </a:extLst>
              </a:tr>
              <a:tr h="133117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669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2.608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0.192</a:t>
                      </a:r>
                    </a:p>
                  </a:txBody>
                  <a:tcPr marL="7006" marR="7006" marT="7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38,880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06" marR="7006" marT="7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941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5107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F9627A21-C22C-4574-8546-34AF73F4751B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/>
              <a:t>מרחב צפון</a:t>
            </a:r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21B9806A-FBF1-4612-82CA-CAF947F9879D}"/>
              </a:ext>
            </a:extLst>
          </p:cNvPr>
          <p:cNvGraphicFramePr>
            <a:graphicFrameLocks noGrp="1"/>
          </p:cNvGraphicFramePr>
          <p:nvPr/>
        </p:nvGraphicFramePr>
        <p:xfrm>
          <a:off x="1192416" y="1033982"/>
          <a:ext cx="6759168" cy="4627328"/>
        </p:xfrm>
        <a:graphic>
          <a:graphicData uri="http://schemas.openxmlformats.org/drawingml/2006/table">
            <a:tbl>
              <a:tblPr rtl="1"/>
              <a:tblGrid>
                <a:gridCol w="654593">
                  <a:extLst>
                    <a:ext uri="{9D8B030D-6E8A-4147-A177-3AD203B41FA5}">
                      <a16:colId xmlns:a16="http://schemas.microsoft.com/office/drawing/2014/main" val="667304567"/>
                    </a:ext>
                  </a:extLst>
                </a:gridCol>
                <a:gridCol w="654593">
                  <a:extLst>
                    <a:ext uri="{9D8B030D-6E8A-4147-A177-3AD203B41FA5}">
                      <a16:colId xmlns:a16="http://schemas.microsoft.com/office/drawing/2014/main" val="1828207563"/>
                    </a:ext>
                  </a:extLst>
                </a:gridCol>
                <a:gridCol w="654593">
                  <a:extLst>
                    <a:ext uri="{9D8B030D-6E8A-4147-A177-3AD203B41FA5}">
                      <a16:colId xmlns:a16="http://schemas.microsoft.com/office/drawing/2014/main" val="1029304855"/>
                    </a:ext>
                  </a:extLst>
                </a:gridCol>
                <a:gridCol w="674429">
                  <a:extLst>
                    <a:ext uri="{9D8B030D-6E8A-4147-A177-3AD203B41FA5}">
                      <a16:colId xmlns:a16="http://schemas.microsoft.com/office/drawing/2014/main" val="2481074199"/>
                    </a:ext>
                  </a:extLst>
                </a:gridCol>
                <a:gridCol w="825679">
                  <a:extLst>
                    <a:ext uri="{9D8B030D-6E8A-4147-A177-3AD203B41FA5}">
                      <a16:colId xmlns:a16="http://schemas.microsoft.com/office/drawing/2014/main" val="2758456934"/>
                    </a:ext>
                  </a:extLst>
                </a:gridCol>
                <a:gridCol w="736417">
                  <a:extLst>
                    <a:ext uri="{9D8B030D-6E8A-4147-A177-3AD203B41FA5}">
                      <a16:colId xmlns:a16="http://schemas.microsoft.com/office/drawing/2014/main" val="280284332"/>
                    </a:ext>
                  </a:extLst>
                </a:gridCol>
                <a:gridCol w="1051316">
                  <a:extLst>
                    <a:ext uri="{9D8B030D-6E8A-4147-A177-3AD203B41FA5}">
                      <a16:colId xmlns:a16="http://schemas.microsoft.com/office/drawing/2014/main" val="797382477"/>
                    </a:ext>
                  </a:extLst>
                </a:gridCol>
                <a:gridCol w="852955">
                  <a:extLst>
                    <a:ext uri="{9D8B030D-6E8A-4147-A177-3AD203B41FA5}">
                      <a16:colId xmlns:a16="http://schemas.microsoft.com/office/drawing/2014/main" val="2241723927"/>
                    </a:ext>
                  </a:extLst>
                </a:gridCol>
                <a:gridCol w="654593">
                  <a:extLst>
                    <a:ext uri="{9D8B030D-6E8A-4147-A177-3AD203B41FA5}">
                      <a16:colId xmlns:a16="http://schemas.microsoft.com/office/drawing/2014/main" val="427930627"/>
                    </a:ext>
                  </a:extLst>
                </a:gridCol>
              </a:tblGrid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ביצוע, מ"א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 כוללת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603497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2.268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0.232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46,980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0585202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62.3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62.46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33,375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150565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6.352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0.452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91,530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523569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22.7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22.428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0.272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55,080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6037210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34.404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0.096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20,415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334049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29,325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459520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3.976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0.076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15,390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159317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6.736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0.064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74,314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307739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4.822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0.128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74,314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6559688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74,314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6566510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29.85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30.058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0.208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74,314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526869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11.788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0.112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23,655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417211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20.704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0.096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19,440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833148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8.344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0.144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30,575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572249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8.316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0.184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37,260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02783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8.3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8.136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0.164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33,210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847755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0.22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44,550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910579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10.204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0.196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39,690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2/12/21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741537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13.12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0.092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19,605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3/12/21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661917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23.768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0.292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60,544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1/12/21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5929441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3.934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0.116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23,490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30/11/21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015557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36,450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1/12/21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301438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0.36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74,314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2/12/21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98070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1.228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0.128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26,895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19/12/22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174281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0.228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46,170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19/12/22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664644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4.81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4.99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36,450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2/1/22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2681094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5.112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0.188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38,070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3/1/22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0717931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40,500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4/1/22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109142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22.664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0.164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37,453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5/1/22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782299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22.7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23.136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0.436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88,290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5/1/22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426122"/>
                  </a:ext>
                </a:extLst>
              </a:tr>
              <a:tr h="141436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8925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4.358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0.208</a:t>
                      </a:r>
                    </a:p>
                  </a:txBody>
                  <a:tcPr marL="7444" marR="7444" marT="74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43,095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3/1/22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44" marR="7444" marT="7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4763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365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6D7AE8D2-CAD6-4358-95DA-A877F1884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821582"/>
              </p:ext>
            </p:extLst>
          </p:nvPr>
        </p:nvGraphicFramePr>
        <p:xfrm>
          <a:off x="457201" y="1052670"/>
          <a:ext cx="8229599" cy="3280959"/>
        </p:xfrm>
        <a:graphic>
          <a:graphicData uri="http://schemas.openxmlformats.org/drawingml/2006/table">
            <a:tbl>
              <a:tblPr rtl="1"/>
              <a:tblGrid>
                <a:gridCol w="796997">
                  <a:extLst>
                    <a:ext uri="{9D8B030D-6E8A-4147-A177-3AD203B41FA5}">
                      <a16:colId xmlns:a16="http://schemas.microsoft.com/office/drawing/2014/main" val="542199520"/>
                    </a:ext>
                  </a:extLst>
                </a:gridCol>
                <a:gridCol w="796997">
                  <a:extLst>
                    <a:ext uri="{9D8B030D-6E8A-4147-A177-3AD203B41FA5}">
                      <a16:colId xmlns:a16="http://schemas.microsoft.com/office/drawing/2014/main" val="2959715845"/>
                    </a:ext>
                  </a:extLst>
                </a:gridCol>
                <a:gridCol w="796997">
                  <a:extLst>
                    <a:ext uri="{9D8B030D-6E8A-4147-A177-3AD203B41FA5}">
                      <a16:colId xmlns:a16="http://schemas.microsoft.com/office/drawing/2014/main" val="3126060672"/>
                    </a:ext>
                  </a:extLst>
                </a:gridCol>
                <a:gridCol w="821148">
                  <a:extLst>
                    <a:ext uri="{9D8B030D-6E8A-4147-A177-3AD203B41FA5}">
                      <a16:colId xmlns:a16="http://schemas.microsoft.com/office/drawing/2014/main" val="459309641"/>
                    </a:ext>
                  </a:extLst>
                </a:gridCol>
                <a:gridCol w="1005303">
                  <a:extLst>
                    <a:ext uri="{9D8B030D-6E8A-4147-A177-3AD203B41FA5}">
                      <a16:colId xmlns:a16="http://schemas.microsoft.com/office/drawing/2014/main" val="3791825023"/>
                    </a:ext>
                  </a:extLst>
                </a:gridCol>
                <a:gridCol w="896622">
                  <a:extLst>
                    <a:ext uri="{9D8B030D-6E8A-4147-A177-3AD203B41FA5}">
                      <a16:colId xmlns:a16="http://schemas.microsoft.com/office/drawing/2014/main" val="1248102937"/>
                    </a:ext>
                  </a:extLst>
                </a:gridCol>
                <a:gridCol w="1280026">
                  <a:extLst>
                    <a:ext uri="{9D8B030D-6E8A-4147-A177-3AD203B41FA5}">
                      <a16:colId xmlns:a16="http://schemas.microsoft.com/office/drawing/2014/main" val="716745402"/>
                    </a:ext>
                  </a:extLst>
                </a:gridCol>
                <a:gridCol w="1038512">
                  <a:extLst>
                    <a:ext uri="{9D8B030D-6E8A-4147-A177-3AD203B41FA5}">
                      <a16:colId xmlns:a16="http://schemas.microsoft.com/office/drawing/2014/main" val="2121546186"/>
                    </a:ext>
                  </a:extLst>
                </a:gridCol>
                <a:gridCol w="796997">
                  <a:extLst>
                    <a:ext uri="{9D8B030D-6E8A-4147-A177-3AD203B41FA5}">
                      <a16:colId xmlns:a16="http://schemas.microsoft.com/office/drawing/2014/main" val="2730071454"/>
                    </a:ext>
                  </a:extLst>
                </a:gridCol>
              </a:tblGrid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ביצוע, מ"א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 כוללת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53735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37,800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058707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1.092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0.108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21,870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0080473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24,300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5/1/22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18158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433.9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434.1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0.132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26,730.00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28/2/22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3319046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22.7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22.85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0.116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23,490.00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8/2/22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6764463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22.7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0.112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22,680.00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8/2/22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3293325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22.7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36,450.00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8/2/22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731751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0.344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69,660.00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1/2/22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8324621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0.364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73,710.00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1/2/22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6974871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0.348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70,470.00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3/2/22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7141946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55.3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55.7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0.408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83,595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3/3/22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82770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13.6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13.8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0.208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42,120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21/3/22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246696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0.232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46,980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3/3/22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3211401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22.1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22.35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0.236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47,790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2/3/22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086871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0.208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30,780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8/3/22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839037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0.152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30,780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9/3/22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249923"/>
                  </a:ext>
                </a:extLst>
              </a:tr>
              <a:tr h="172205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8.05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0.148</a:t>
                      </a:r>
                    </a:p>
                  </a:txBody>
                  <a:tcPr marL="9063" marR="9063" marT="9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₪ 29,970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9/3/22</a:t>
                      </a:r>
                      <a:endParaRPr lang="he-I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8338950"/>
                  </a:ext>
                </a:extLst>
              </a:tr>
              <a:tr h="181269">
                <a:tc gridSpan="5">
                  <a:txBody>
                    <a:bodyPr/>
                    <a:lstStyle/>
                    <a:p>
                      <a:pPr algn="ctr" rtl="1" fontAlgn="ctr"/>
                      <a:r>
                        <a:rPr lang="he-IL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9063" marR="9063" marT="90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15.81 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063" marR="9063" marT="90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806478"/>
                  </a:ext>
                </a:extLst>
              </a:tr>
            </a:tbl>
          </a:graphicData>
        </a:graphic>
      </p:graphicFrame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B672F76-59F3-4349-8922-805AB9A167D4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/>
              <a:t>מרחב צפון</a:t>
            </a:r>
          </a:p>
        </p:txBody>
      </p:sp>
    </p:spTree>
    <p:extLst>
      <p:ext uri="{BB962C8B-B14F-4D97-AF65-F5344CB8AC3E}">
        <p14:creationId xmlns:p14="http://schemas.microsoft.com/office/powerpoint/2010/main" val="169431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44A5C20-C65C-445C-86CA-D27CFBD6073D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/>
              <a:t>מרחב דרום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FDB6580D-4E74-4718-A6BD-A1E04854196A}"/>
              </a:ext>
            </a:extLst>
          </p:cNvPr>
          <p:cNvGraphicFramePr>
            <a:graphicFrameLocks noGrp="1"/>
          </p:cNvGraphicFramePr>
          <p:nvPr/>
        </p:nvGraphicFramePr>
        <p:xfrm>
          <a:off x="827477" y="1052670"/>
          <a:ext cx="7561053" cy="4531134"/>
        </p:xfrm>
        <a:graphic>
          <a:graphicData uri="http://schemas.openxmlformats.org/drawingml/2006/table">
            <a:tbl>
              <a:tblPr rtl="1"/>
              <a:tblGrid>
                <a:gridCol w="915464">
                  <a:extLst>
                    <a:ext uri="{9D8B030D-6E8A-4147-A177-3AD203B41FA5}">
                      <a16:colId xmlns:a16="http://schemas.microsoft.com/office/drawing/2014/main" val="4211184438"/>
                    </a:ext>
                  </a:extLst>
                </a:gridCol>
                <a:gridCol w="915464">
                  <a:extLst>
                    <a:ext uri="{9D8B030D-6E8A-4147-A177-3AD203B41FA5}">
                      <a16:colId xmlns:a16="http://schemas.microsoft.com/office/drawing/2014/main" val="1759611433"/>
                    </a:ext>
                  </a:extLst>
                </a:gridCol>
                <a:gridCol w="915464">
                  <a:extLst>
                    <a:ext uri="{9D8B030D-6E8A-4147-A177-3AD203B41FA5}">
                      <a16:colId xmlns:a16="http://schemas.microsoft.com/office/drawing/2014/main" val="1012502391"/>
                    </a:ext>
                  </a:extLst>
                </a:gridCol>
                <a:gridCol w="915464">
                  <a:extLst>
                    <a:ext uri="{9D8B030D-6E8A-4147-A177-3AD203B41FA5}">
                      <a16:colId xmlns:a16="http://schemas.microsoft.com/office/drawing/2014/main" val="535727434"/>
                    </a:ext>
                  </a:extLst>
                </a:gridCol>
                <a:gridCol w="915464">
                  <a:extLst>
                    <a:ext uri="{9D8B030D-6E8A-4147-A177-3AD203B41FA5}">
                      <a16:colId xmlns:a16="http://schemas.microsoft.com/office/drawing/2014/main" val="2474878308"/>
                    </a:ext>
                  </a:extLst>
                </a:gridCol>
                <a:gridCol w="915464">
                  <a:extLst>
                    <a:ext uri="{9D8B030D-6E8A-4147-A177-3AD203B41FA5}">
                      <a16:colId xmlns:a16="http://schemas.microsoft.com/office/drawing/2014/main" val="1258585050"/>
                    </a:ext>
                  </a:extLst>
                </a:gridCol>
                <a:gridCol w="915464">
                  <a:extLst>
                    <a:ext uri="{9D8B030D-6E8A-4147-A177-3AD203B41FA5}">
                      <a16:colId xmlns:a16="http://schemas.microsoft.com/office/drawing/2014/main" val="721347348"/>
                    </a:ext>
                  </a:extLst>
                </a:gridCol>
                <a:gridCol w="1152805">
                  <a:extLst>
                    <a:ext uri="{9D8B030D-6E8A-4147-A177-3AD203B41FA5}">
                      <a16:colId xmlns:a16="http://schemas.microsoft.com/office/drawing/2014/main" val="3399227975"/>
                    </a:ext>
                  </a:extLst>
                </a:gridCol>
              </a:tblGrid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921724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219.78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220.2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10.10.21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1572608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220.46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220.7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11.10.21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186256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235.34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235.9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0.56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13+14.10.21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168856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234.3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235.14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15+16.11.21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840170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230.212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230.48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0.268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24.11.21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875901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235.32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236.1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0.78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25.11.21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3248758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227.8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228.24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26.12.21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466827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229.2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230.1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27+28.12.21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462225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221.1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221.612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0.512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29.12.21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481205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66.5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81434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235.793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236.01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31.5.22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113107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234.143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234.857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30.5.22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097838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229.63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230.08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0.45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451243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220.35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220.7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112254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229.26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229.4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15.5.22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8555739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49.506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49.642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0.136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8057705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69.134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69.286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724075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35.56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35.812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17.1.22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0163640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29.64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17+18.1.22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20705"/>
                  </a:ext>
                </a:extLst>
              </a:tr>
              <a:tr h="20897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29.712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0.588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18.1+3.2.22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608220"/>
                  </a:ext>
                </a:extLst>
              </a:tr>
              <a:tr h="137484"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8.528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5499" marR="5499" marT="54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01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809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44A5C20-C65C-445C-86CA-D27CFBD6073D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/>
              <a:t>מרחב יו"ש</a:t>
            </a:r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3B9D029C-442B-49C6-B627-50C9D1D6AE92}"/>
              </a:ext>
            </a:extLst>
          </p:cNvPr>
          <p:cNvGraphicFramePr>
            <a:graphicFrameLocks noGrp="1"/>
          </p:cNvGraphicFramePr>
          <p:nvPr/>
        </p:nvGraphicFramePr>
        <p:xfrm>
          <a:off x="654575" y="1052670"/>
          <a:ext cx="7805965" cy="4709520"/>
        </p:xfrm>
        <a:graphic>
          <a:graphicData uri="http://schemas.openxmlformats.org/drawingml/2006/table">
            <a:tbl>
              <a:tblPr rtl="1"/>
              <a:tblGrid>
                <a:gridCol w="966139">
                  <a:extLst>
                    <a:ext uri="{9D8B030D-6E8A-4147-A177-3AD203B41FA5}">
                      <a16:colId xmlns:a16="http://schemas.microsoft.com/office/drawing/2014/main" val="2213269461"/>
                    </a:ext>
                  </a:extLst>
                </a:gridCol>
                <a:gridCol w="966139">
                  <a:extLst>
                    <a:ext uri="{9D8B030D-6E8A-4147-A177-3AD203B41FA5}">
                      <a16:colId xmlns:a16="http://schemas.microsoft.com/office/drawing/2014/main" val="2407414625"/>
                    </a:ext>
                  </a:extLst>
                </a:gridCol>
                <a:gridCol w="966139">
                  <a:extLst>
                    <a:ext uri="{9D8B030D-6E8A-4147-A177-3AD203B41FA5}">
                      <a16:colId xmlns:a16="http://schemas.microsoft.com/office/drawing/2014/main" val="4290398414"/>
                    </a:ext>
                  </a:extLst>
                </a:gridCol>
                <a:gridCol w="966139">
                  <a:extLst>
                    <a:ext uri="{9D8B030D-6E8A-4147-A177-3AD203B41FA5}">
                      <a16:colId xmlns:a16="http://schemas.microsoft.com/office/drawing/2014/main" val="3777885095"/>
                    </a:ext>
                  </a:extLst>
                </a:gridCol>
                <a:gridCol w="966139">
                  <a:extLst>
                    <a:ext uri="{9D8B030D-6E8A-4147-A177-3AD203B41FA5}">
                      <a16:colId xmlns:a16="http://schemas.microsoft.com/office/drawing/2014/main" val="2191393848"/>
                    </a:ext>
                  </a:extLst>
                </a:gridCol>
                <a:gridCol w="966139">
                  <a:extLst>
                    <a:ext uri="{9D8B030D-6E8A-4147-A177-3AD203B41FA5}">
                      <a16:colId xmlns:a16="http://schemas.microsoft.com/office/drawing/2014/main" val="2501371575"/>
                    </a:ext>
                  </a:extLst>
                </a:gridCol>
                <a:gridCol w="1042992">
                  <a:extLst>
                    <a:ext uri="{9D8B030D-6E8A-4147-A177-3AD203B41FA5}">
                      <a16:colId xmlns:a16="http://schemas.microsoft.com/office/drawing/2014/main" val="2505511505"/>
                    </a:ext>
                  </a:extLst>
                </a:gridCol>
                <a:gridCol w="966139">
                  <a:extLst>
                    <a:ext uri="{9D8B030D-6E8A-4147-A177-3AD203B41FA5}">
                      <a16:colId xmlns:a16="http://schemas.microsoft.com/office/drawing/2014/main" val="2858549472"/>
                    </a:ext>
                  </a:extLst>
                </a:gridCol>
              </a:tblGrid>
              <a:tr h="11589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51976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מערב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834580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מערב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947057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מערב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864389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5/505 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כניסה למחלף שער שומרון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מערב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580799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5/505 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יציאה ממחלף שער שומרון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מערב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80058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6.186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820300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6719720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909308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54931"/>
                  </a:ext>
                </a:extLst>
              </a:tr>
              <a:tr h="29476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82247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מערב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474379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מערב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327132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מזרח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697066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מערב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אוקטובר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13380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281.1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281.324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נובמבר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73475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278.9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279.06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נובמבר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611900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279.8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נובמבר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347190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280.6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280.8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נובמבר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745889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283.7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283.5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נובמבר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77333"/>
                  </a:ext>
                </a:extLst>
              </a:tr>
              <a:tr h="21470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282.85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282.762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נובמבר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366610"/>
                  </a:ext>
                </a:extLst>
              </a:tr>
              <a:tr h="115894"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201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319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44A5C20-C65C-445C-86CA-D27CFBD6073D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/>
              <a:t>מרחב מרכז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85101565-A648-495E-99E0-E0C45BBAC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8607"/>
              </p:ext>
            </p:extLst>
          </p:nvPr>
        </p:nvGraphicFramePr>
        <p:xfrm>
          <a:off x="1133034" y="991318"/>
          <a:ext cx="6877932" cy="4525972"/>
        </p:xfrm>
        <a:graphic>
          <a:graphicData uri="http://schemas.openxmlformats.org/drawingml/2006/table">
            <a:tbl>
              <a:tblPr rtl="1"/>
              <a:tblGrid>
                <a:gridCol w="722840">
                  <a:extLst>
                    <a:ext uri="{9D8B030D-6E8A-4147-A177-3AD203B41FA5}">
                      <a16:colId xmlns:a16="http://schemas.microsoft.com/office/drawing/2014/main" val="1604032508"/>
                    </a:ext>
                  </a:extLst>
                </a:gridCol>
                <a:gridCol w="722840">
                  <a:extLst>
                    <a:ext uri="{9D8B030D-6E8A-4147-A177-3AD203B41FA5}">
                      <a16:colId xmlns:a16="http://schemas.microsoft.com/office/drawing/2014/main" val="3126488174"/>
                    </a:ext>
                  </a:extLst>
                </a:gridCol>
                <a:gridCol w="722840">
                  <a:extLst>
                    <a:ext uri="{9D8B030D-6E8A-4147-A177-3AD203B41FA5}">
                      <a16:colId xmlns:a16="http://schemas.microsoft.com/office/drawing/2014/main" val="424423083"/>
                    </a:ext>
                  </a:extLst>
                </a:gridCol>
                <a:gridCol w="722840">
                  <a:extLst>
                    <a:ext uri="{9D8B030D-6E8A-4147-A177-3AD203B41FA5}">
                      <a16:colId xmlns:a16="http://schemas.microsoft.com/office/drawing/2014/main" val="1968823368"/>
                    </a:ext>
                  </a:extLst>
                </a:gridCol>
                <a:gridCol w="722840">
                  <a:extLst>
                    <a:ext uri="{9D8B030D-6E8A-4147-A177-3AD203B41FA5}">
                      <a16:colId xmlns:a16="http://schemas.microsoft.com/office/drawing/2014/main" val="1159734450"/>
                    </a:ext>
                  </a:extLst>
                </a:gridCol>
                <a:gridCol w="722840">
                  <a:extLst>
                    <a:ext uri="{9D8B030D-6E8A-4147-A177-3AD203B41FA5}">
                      <a16:colId xmlns:a16="http://schemas.microsoft.com/office/drawing/2014/main" val="1853704339"/>
                    </a:ext>
                  </a:extLst>
                </a:gridCol>
                <a:gridCol w="1719483">
                  <a:extLst>
                    <a:ext uri="{9D8B030D-6E8A-4147-A177-3AD203B41FA5}">
                      <a16:colId xmlns:a16="http://schemas.microsoft.com/office/drawing/2014/main" val="2826777716"/>
                    </a:ext>
                  </a:extLst>
                </a:gridCol>
                <a:gridCol w="821409">
                  <a:extLst>
                    <a:ext uri="{9D8B030D-6E8A-4147-A177-3AD203B41FA5}">
                      <a16:colId xmlns:a16="http://schemas.microsoft.com/office/drawing/2014/main" val="3359584610"/>
                    </a:ext>
                  </a:extLst>
                </a:gridCol>
              </a:tblGrid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4032341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9.7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10-30/10/2021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302347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RD06 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0.216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0707486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RZ04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681299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299.1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298.5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0.528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858894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300.7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4078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298.4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0.396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366460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UN04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0.282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0159747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UN04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0.518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596480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275.4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276.5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1.196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856605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10.34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0.141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660767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3866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0.327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28/10/2021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5956206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284.2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283.95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0.256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פירוק מעקה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W+</a:t>
                      </a:r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14/11/2021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812348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271.2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271.6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0.26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01/11/2021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340574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11/11/2021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945073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11/11/2021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62247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5714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5.1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04/11/2021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880155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5714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0.493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04/11/2021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874009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132.8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0.408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14/11/2021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470193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127.2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126.8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15/11/2021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251503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5715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פירוק מעקה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W+</a:t>
                      </a:r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25/11/2021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90680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06/12/2021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879724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06/12/2021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1830706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261.1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261.4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07/12/2021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1149813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411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18.9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19.1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19/12/2021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635361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4.3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29/12/2021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597899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411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29/12/2021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884132"/>
                  </a:ext>
                </a:extLst>
              </a:tr>
              <a:tr h="1560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424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11/01/2022</a:t>
                      </a:r>
                      <a:endParaRPr lang="he-IL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437620"/>
                  </a:ext>
                </a:extLst>
              </a:tr>
              <a:tr h="156068">
                <a:tc gridSpan="5"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10.68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214" marR="8214" marT="82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6435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655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6A286F3C-BCE3-4BEE-BCD5-220DF2F82F40}"/>
              </a:ext>
            </a:extLst>
          </p:cNvPr>
          <p:cNvGraphicFramePr>
            <a:graphicFrameLocks noGrp="1"/>
          </p:cNvGraphicFramePr>
          <p:nvPr/>
        </p:nvGraphicFramePr>
        <p:xfrm>
          <a:off x="1555750" y="1052670"/>
          <a:ext cx="6032500" cy="2781300"/>
        </p:xfrm>
        <a:graphic>
          <a:graphicData uri="http://schemas.openxmlformats.org/drawingml/2006/table">
            <a:tbl>
              <a:tblPr rtl="1"/>
              <a:tblGrid>
                <a:gridCol w="673100">
                  <a:extLst>
                    <a:ext uri="{9D8B030D-6E8A-4147-A177-3AD203B41FA5}">
                      <a16:colId xmlns:a16="http://schemas.microsoft.com/office/drawing/2014/main" val="4175244210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1745216426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3897933692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3095211521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4013303669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1561970007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393053503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247670470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כיוון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ביצוע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סוג עבודה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תאריך ביצוע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750699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0.464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12.12.21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36438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RD02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484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29.12.21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41053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DZ02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0.104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התקנת פס תחתון</a:t>
                      </a:r>
                      <a:endParaRPr kumimoji="0" lang="he-IL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02.06.22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1814125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DZ03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התקנת פס תחתון</a:t>
                      </a:r>
                      <a:endParaRPr kumimoji="0" lang="he-IL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02.06.22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769553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DZ05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0.208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התקנת פס תחתון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02.06.22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030827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0.444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התקנת פס תחתון</a:t>
                      </a:r>
                    </a:p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89264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0.372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התקנת פס תחתון</a:t>
                      </a:r>
                    </a:p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20.06.22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20559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התקנת פס תחתון</a:t>
                      </a:r>
                    </a:p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22.06.22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39379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0.598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התקנת פס תחתון</a:t>
                      </a:r>
                    </a:p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03.07.22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7641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התקנת פס תחתון</a:t>
                      </a:r>
                    </a:p>
                    <a:p>
                      <a:pPr marL="0" marR="0" lvl="0" indent="0" algn="ctr" defTabSz="914400" rtl="1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04.07.22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00731"/>
                  </a:ext>
                </a:extLst>
              </a:tr>
            </a:tbl>
          </a:graphicData>
        </a:graphic>
      </p:graphicFrame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D578FF4-F96E-4137-B806-54D56E86F517}"/>
              </a:ext>
            </a:extLst>
          </p:cNvPr>
          <p:cNvSpPr txBox="1"/>
          <p:nvPr/>
        </p:nvSpPr>
        <p:spPr>
          <a:xfrm>
            <a:off x="1907630" y="188550"/>
            <a:ext cx="54007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/>
              <a:t>ביצוע מתקציב פרויקטים</a:t>
            </a:r>
          </a:p>
        </p:txBody>
      </p:sp>
    </p:spTree>
    <p:extLst>
      <p:ext uri="{BB962C8B-B14F-4D97-AF65-F5344CB8AC3E}">
        <p14:creationId xmlns:p14="http://schemas.microsoft.com/office/powerpoint/2010/main" val="2638638511"/>
      </p:ext>
    </p:extLst>
  </p:cSld>
  <p:clrMapOvr>
    <a:masterClrMapping/>
  </p:clrMapOvr>
</p:sld>
</file>

<file path=ppt/theme/theme1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9dc69da-a492-45db-96f3-c996847210b8">TIFUL-882772987-2352</_dlc_DocId>
    <TaxCatchAll xmlns="79dc69da-a492-45db-96f3-c996847210b8">
      <Value>504</Value>
    </TaxCatchAll>
    <_dlc_DocIdUrl xmlns="79dc69da-a492-45db-96f3-c996847210b8">
      <Url>https://pwdiroads.sharepoint.com/sites/Operations/mana/_layouts/15/DocIdRedir.aspx?ID=TIFUL-882772987-2352</Url>
      <Description>TIFUL-882772987-2352</Description>
    </_dlc_DocIdUrl>
    <IRoadsDocPermissions xmlns="79dc69da-a492-45db-96f3-c996847210b8" xsi:nil="true"/>
    <TaxCatchAllLabel xmlns="79dc69da-a492-45db-96f3-c996847210b8" xsi:nil="true"/>
    <_dlc_DocIdPersistId xmlns="79dc69da-a492-45db-96f3-c996847210b8" xsi:nil="true"/>
    <k94425fa1aec4bc6b42e32f4ba9b94c1 xmlns="79dc69da-a492-45db-96f3-c996847210b8" xsi:nil="true"/>
    <h3571e5edac04192a1915534bc462f39 xmlns="79dc69da-a492-45db-96f3-c996847210b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מכתב חטיבת אחזקה" ma:contentTypeID="0x010100CEE225866EA10945949DBC23ABDFA8250D00E1E13B811D1A8E498B8E1B6EE850D86B" ma:contentTypeVersion="7" ma:contentTypeDescription="" ma:contentTypeScope="" ma:versionID="dfde15f06b4914ae14ac1d66a64939b9">
  <xsd:schema xmlns:xsd="http://www.w3.org/2001/XMLSchema" xmlns:xs="http://www.w3.org/2001/XMLSchema" xmlns:p="http://schemas.microsoft.com/office/2006/metadata/properties" xmlns:ns2="79dc69da-a492-45db-96f3-c996847210b8" targetNamespace="http://schemas.microsoft.com/office/2006/metadata/properties" ma:root="true" ma:fieldsID="dce4186da9894a98af036fb90cb43758" ns2:_="">
    <xsd:import namespace="79dc69da-a492-45db-96f3-c996847210b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h3571e5edac04192a1915534bc462f39" minOccurs="0"/>
                <xsd:element ref="ns2:k94425fa1aec4bc6b42e32f4ba9b94c1" minOccurs="0"/>
                <xsd:element ref="ns2:IRoadsDocPermissions" minOccurs="0"/>
                <xsd:element ref="ns2:TaxCatchAllLabel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c69da-a492-45db-96f3-c996847210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ערך של מזהה מסמך" ma:description="הערך של מזהה המסמך שהוקצה לפריט זה." ma:indexed="true" ma:internalName="_dlc_DocId" ma:readOnly="true">
      <xsd:simpleType>
        <xsd:restriction base="dms:Text"/>
      </xsd:simpleType>
    </xsd:element>
    <xsd:element name="_dlc_DocIdUrl" ma:index="9" nillable="true" ma:displayName="מזהה מסמך" ma:description="קישור קבוע למסמך זה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מזהה תמידי" ma:description="השאר מזהה בעת הוספה." ma:hidden="true" ma:internalName="_dlc_DocIdPersistId" ma:readOnly="false">
      <xsd:simpleType>
        <xsd:restriction base="dms:Boolean"/>
      </xsd:simpleType>
    </xsd:element>
    <xsd:element name="h3571e5edac04192a1915534bc462f39" ma:index="11" nillable="true" ma:displayName="KeyWords_0" ma:hidden="true" ma:internalName="h3571e5edac04192a1915534bc462f39" ma:readOnly="false">
      <xsd:simpleType>
        <xsd:restriction base="dms:Note"/>
      </xsd:simpleType>
    </xsd:element>
    <xsd:element name="k94425fa1aec4bc6b42e32f4ba9b94c1" ma:index="12" nillable="true" ma:displayName="OrgAtt_0" ma:hidden="true" ma:internalName="k94425fa1aec4bc6b42e32f4ba9b94c1" ma:readOnly="false">
      <xsd:simpleType>
        <xsd:restriction base="dms:Note"/>
      </xsd:simpleType>
    </xsd:element>
    <xsd:element name="IRoadsDocPermissions" ma:index="13" nillable="true" ma:displayName="נתיבי ישראל-מכותבים והרשאות" ma:hidden="true" ma:internalName="IRoadsDocPermissions" ma:readOnly="false">
      <xsd:simpleType>
        <xsd:restriction base="dms:Note"/>
      </xsd:simpleType>
    </xsd:element>
    <xsd:element name="TaxCatchAllLabel" ma:index="14" nillable="true" ma:displayName="Taxonomy Catch All Column1" ma:hidden="true" ma:list="{2e55d363-5ff7-4573-8259-385d64750a77}" ma:internalName="TaxCatchAllLabel" ma:readOnly="true" ma:showField="CatchAllDataLabel" ma:web="79dc69da-a492-45db-96f3-c996847210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5" nillable="true" ma:displayName="Taxonomy Catch All Column" ma:hidden="true" ma:list="{2e55d363-5ff7-4573-8259-385d64750a77}" ma:internalName="TaxCatchAll" ma:readOnly="false" ma:showField="CatchAllData" ma:web="79dc69da-a492-45db-96f3-c996847210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28CB56-9C46-4225-9589-D9375FA27872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79dc69da-a492-45db-96f3-c996847210b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FA11B8E-FFE8-4068-BEA9-894DEAD382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270FAA-5A94-4188-99BF-D99BC5C5572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31B8A78-755E-44A4-AF51-ABEF410451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dc69da-a492-45db-96f3-c996847210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3770</Words>
  <Application>Microsoft Office PowerPoint</Application>
  <PresentationFormat>‫הצגה על המסך (4:3)</PresentationFormat>
  <Paragraphs>2652</Paragraphs>
  <Slides>18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26" baseType="lpstr">
      <vt:lpstr>Aharoni</vt:lpstr>
      <vt:lpstr>Almoni DL AAA</vt:lpstr>
      <vt:lpstr>Arial</vt:lpstr>
      <vt:lpstr>Arial Black</vt:lpstr>
      <vt:lpstr>Calibri</vt:lpstr>
      <vt:lpstr>Calibri Light</vt:lpstr>
      <vt:lpstr>Wingdings</vt:lpstr>
      <vt:lpstr>1_ערכת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רעות ישראל</dc:creator>
  <cp:lastModifiedBy>אורי נח</cp:lastModifiedBy>
  <cp:revision>9</cp:revision>
  <cp:lastPrinted>2019-12-31T11:38:14Z</cp:lastPrinted>
  <dcterms:created xsi:type="dcterms:W3CDTF">2019-09-11T09:12:21Z</dcterms:created>
  <dcterms:modified xsi:type="dcterms:W3CDTF">2023-04-16T12:58:35Z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5c294eb7-665e-4793-bb15-98a5b52f704f</vt:lpwstr>
  </property>
  <property fmtid="{D5CDD505-2E9C-101B-9397-08002B2CF9AE}" pid="3" name="ContentTypeId">
    <vt:lpwstr>0x010100CEE225866EA10945949DBC23ABDFA8250D00E1E13B811D1A8E498B8E1B6EE850D86B</vt:lpwstr>
  </property>
  <property fmtid="{D5CDD505-2E9C-101B-9397-08002B2CF9AE}" pid="4" name="OrgAtt">
    <vt:lpwstr>504;#חטיבת תפעול ואחזקה|442825ab-d61a-4638-a27b-5999217a6deb</vt:lpwstr>
  </property>
  <property fmtid="{D5CDD505-2E9C-101B-9397-08002B2CF9AE}" pid="5" name="KeyWords">
    <vt:lpwstr/>
  </property>
  <property fmtid="{D5CDD505-2E9C-101B-9397-08002B2CF9AE}" pid="6" name="MailSubject">
    <vt:lpwstr/>
  </property>
  <property fmtid="{D5CDD505-2E9C-101B-9397-08002B2CF9AE}" pid="7" name="MailIn-Reply-To">
    <vt:lpwstr/>
  </property>
  <property fmtid="{D5CDD505-2E9C-101B-9397-08002B2CF9AE}" pid="8" name="MailReferences">
    <vt:lpwstr/>
  </property>
  <property fmtid="{D5CDD505-2E9C-101B-9397-08002B2CF9AE}" pid="9" name="MailTo">
    <vt:lpwstr/>
  </property>
  <property fmtid="{D5CDD505-2E9C-101B-9397-08002B2CF9AE}" pid="10" name="MailFrom">
    <vt:lpwstr/>
  </property>
  <property fmtid="{D5CDD505-2E9C-101B-9397-08002B2CF9AE}" pid="11" name="MailOriginalSubject">
    <vt:lpwstr/>
  </property>
  <property fmtid="{D5CDD505-2E9C-101B-9397-08002B2CF9AE}" pid="12" name="MailReply-To">
    <vt:lpwstr/>
  </property>
  <property fmtid="{D5CDD505-2E9C-101B-9397-08002B2CF9AE}" pid="13" name="ClassificationDoc">
    <vt:lpwstr/>
  </property>
  <property fmtid="{D5CDD505-2E9C-101B-9397-08002B2CF9AE}" pid="14" name="MailCc">
    <vt:lpwstr/>
  </property>
</Properties>
</file>