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3"/>
  </p:notesMasterIdLst>
  <p:sldIdLst>
    <p:sldId id="327" r:id="rId2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ענת חלפין" initials="עח" lastIdx="0" clrIdx="0">
    <p:extLst>
      <p:ext uri="{19B8F6BF-5375-455C-9EA6-DF929625EA0E}">
        <p15:presenceInfo xmlns:p15="http://schemas.microsoft.com/office/powerpoint/2012/main" userId="S-1-5-21-4095300847-3676161812-2035912457-113719" providerId="AD"/>
      </p:ext>
    </p:extLst>
  </p:cmAuthor>
  <p:cmAuthor id="2" name="יאירה פרנקל" initials="יפ" lastIdx="5" clrIdx="1">
    <p:extLst>
      <p:ext uri="{19B8F6BF-5375-455C-9EA6-DF929625EA0E}">
        <p15:presenceInfo xmlns:p15="http://schemas.microsoft.com/office/powerpoint/2012/main" userId="יאירה פרנקל" providerId="None"/>
      </p:ext>
    </p:extLst>
  </p:cmAuthor>
  <p:cmAuthor id="3" name="רוני זיס" initials="רז" lastIdx="8" clrIdx="2">
    <p:extLst>
      <p:ext uri="{19B8F6BF-5375-455C-9EA6-DF929625EA0E}">
        <p15:presenceInfo xmlns:p15="http://schemas.microsoft.com/office/powerpoint/2012/main" userId="רוני זיס" providerId="None"/>
      </p:ext>
    </p:extLst>
  </p:cmAuthor>
  <p:cmAuthor id="4" name="סיון מורן" initials="סמ" lastIdx="19" clrIdx="3">
    <p:extLst>
      <p:ext uri="{19B8F6BF-5375-455C-9EA6-DF929625EA0E}">
        <p15:presenceInfo xmlns:p15="http://schemas.microsoft.com/office/powerpoint/2012/main" userId="S-1-5-21-4095300847-3676161812-2035912457-123030" providerId="AD"/>
      </p:ext>
    </p:extLst>
  </p:cmAuthor>
  <p:cmAuthor id="5" name="יעל צוקרמן בלאו" initials="יצב" lastIdx="11" clrIdx="4">
    <p:extLst>
      <p:ext uri="{19B8F6BF-5375-455C-9EA6-DF929625EA0E}">
        <p15:presenceInfo xmlns:p15="http://schemas.microsoft.com/office/powerpoint/2012/main" userId="יעל צוקרמן בלאו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סגנון ביניים 4 - הדגשה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סגנון בהיר 3 - הדגשה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22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C32E8A5F-3142-4D52-842D-B8D226147700}" type="datetimeFigureOut">
              <a:rPr lang="he-IL" smtClean="0"/>
              <a:t>כ'/חשון/תשפ"ו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B4AEB5D-E4F2-48A2-B4B4-66AFFA29BE9F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35042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219683-CEE5-40A4-AD4E-120FF599EA20}" type="datetime8">
              <a:rPr lang="he-IL" smtClean="0"/>
              <a:t>11 נובמבר 25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315AE-6E56-4C97-8BA6-FB891ECD3A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122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B52EE-F340-40E4-B5BD-CB717934C596}" type="datetime8">
              <a:rPr lang="he-IL" smtClean="0"/>
              <a:t>11 נובמבר 25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315AE-6E56-4C97-8BA6-FB891ECD3A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11795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5BEC07-B3AD-4FA7-9722-B98E68558C0F}" type="datetime8">
              <a:rPr lang="he-IL" smtClean="0"/>
              <a:t>11 נובמבר 25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315AE-6E56-4C97-8BA6-FB891ECD3A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597028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061DA-1D93-4C2E-8C1C-0623EDB587AC}" type="datetime8">
              <a:rPr lang="he-IL" smtClean="0"/>
              <a:t>11 נובמבר 25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315AE-6E56-4C97-8BA6-FB891ECD3A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02847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CBFD48-FE69-4791-A2C1-7A2AE6576F89}" type="datetime8">
              <a:rPr lang="he-IL" smtClean="0"/>
              <a:t>11 נובמבר 25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315AE-6E56-4C97-8BA6-FB891ECD3A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256837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4DFF5-0C5F-49F8-A4CB-20D9C67DCADE}" type="datetime8">
              <a:rPr lang="he-IL" smtClean="0"/>
              <a:t>11 נובמבר 25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315AE-6E56-4C97-8BA6-FB891ECD3A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775077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1EC3BF-C0E8-4E97-B7C1-963DD2E8D2F9}" type="datetime8">
              <a:rPr lang="he-IL" smtClean="0"/>
              <a:t>11 נובמבר 25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315AE-6E56-4C97-8BA6-FB891ECD3A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15590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F2EE48-F049-4479-8C6C-1BF96A2C9AB8}" type="datetime8">
              <a:rPr lang="he-IL" smtClean="0"/>
              <a:t>11 נובמבר 25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315AE-6E56-4C97-8BA6-FB891ECD3A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331946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0B37DA-AA8E-4AA9-B6DD-5C68AFD5858B}" type="datetime8">
              <a:rPr lang="he-IL" smtClean="0"/>
              <a:t>11 נובמבר 25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315AE-6E56-4C97-8BA6-FB891ECD3A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52499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70864B-0FE0-4BF2-AB85-BEE6DB32735B}" type="datetime8">
              <a:rPr lang="he-IL" smtClean="0"/>
              <a:t>11 נובמבר 25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315AE-6E56-4C97-8BA6-FB891ECD3A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162206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8370AD-FEFD-4A6C-BA98-14206E589EA1}" type="datetime8">
              <a:rPr lang="he-IL" smtClean="0"/>
              <a:t>11 נובמבר 25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315AE-6E56-4C97-8BA6-FB891ECD3A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26321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B52BFC-49D8-4CA5-9AE5-2F61B22F4565}" type="datetime8">
              <a:rPr lang="he-IL" smtClean="0"/>
              <a:t>11 נובמבר 25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1315AE-6E56-4C97-8BA6-FB891ECD3AAE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77382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52400" y="-128134"/>
            <a:ext cx="11823143" cy="1325563"/>
          </a:xfrm>
        </p:spPr>
        <p:txBody>
          <a:bodyPr>
            <a:normAutofit/>
          </a:bodyPr>
          <a:lstStyle/>
          <a:p>
            <a:pPr algn="ctr"/>
            <a:r>
              <a:rPr lang="he-IL" sz="4000" b="1" dirty="0">
                <a:latin typeface="Segoe UI" panose="020B0502040204020203" pitchFamily="34" charset="0"/>
                <a:cs typeface="Segoe UI" panose="020B0502040204020203" pitchFamily="34" charset="0"/>
              </a:rPr>
              <a:t>מספר נשים בדירקטוריון </a:t>
            </a:r>
            <a:r>
              <a:rPr lang="he-IL" sz="4000" b="1">
                <a:latin typeface="Segoe UI" panose="020B0502040204020203" pitchFamily="34" charset="0"/>
                <a:cs typeface="Segoe UI" panose="020B0502040204020203" pitchFamily="34" charset="0"/>
              </a:rPr>
              <a:t>לשנת 2022</a:t>
            </a:r>
            <a:endParaRPr lang="he-IL" sz="4000"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1315AE-6E56-4C97-8BA6-FB891ECD3AAE}" type="slidenum">
              <a:rPr lang="he-IL" smtClean="0"/>
              <a:t>1</a:t>
            </a:fld>
            <a:endParaRPr lang="he-IL"/>
          </a:p>
        </p:txBody>
      </p:sp>
      <p:pic>
        <p:nvPicPr>
          <p:cNvPr id="5" name="Picture 2" descr="C:\Users\Shabed\Desktop\לוגו-ללא-טקסט.pn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07182"/>
            <a:ext cx="1340621" cy="1437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7" name="מציין מיקום תוכן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0212233"/>
              </p:ext>
            </p:extLst>
          </p:nvPr>
        </p:nvGraphicFramePr>
        <p:xfrm>
          <a:off x="1630642" y="830513"/>
          <a:ext cx="9747463" cy="5873662"/>
        </p:xfrm>
        <a:graphic>
          <a:graphicData uri="http://schemas.openxmlformats.org/drawingml/2006/table">
            <a:tbl>
              <a:tblPr rtl="1">
                <a:tableStyleId>{BC89EF96-8CEA-46FF-86C4-4CE0E7609802}</a:tableStyleId>
              </a:tblPr>
              <a:tblGrid>
                <a:gridCol w="3110891">
                  <a:extLst>
                    <a:ext uri="{9D8B030D-6E8A-4147-A177-3AD203B41FA5}">
                      <a16:colId xmlns:a16="http://schemas.microsoft.com/office/drawing/2014/main" val="1558555296"/>
                    </a:ext>
                  </a:extLst>
                </a:gridCol>
                <a:gridCol w="1659143">
                  <a:extLst>
                    <a:ext uri="{9D8B030D-6E8A-4147-A177-3AD203B41FA5}">
                      <a16:colId xmlns:a16="http://schemas.microsoft.com/office/drawing/2014/main" val="3623959653"/>
                    </a:ext>
                  </a:extLst>
                </a:gridCol>
                <a:gridCol w="1659143">
                  <a:extLst>
                    <a:ext uri="{9D8B030D-6E8A-4147-A177-3AD203B41FA5}">
                      <a16:colId xmlns:a16="http://schemas.microsoft.com/office/drawing/2014/main" val="314511207"/>
                    </a:ext>
                  </a:extLst>
                </a:gridCol>
                <a:gridCol w="1659143">
                  <a:extLst>
                    <a:ext uri="{9D8B030D-6E8A-4147-A177-3AD203B41FA5}">
                      <a16:colId xmlns:a16="http://schemas.microsoft.com/office/drawing/2014/main" val="927025689"/>
                    </a:ext>
                  </a:extLst>
                </a:gridCol>
                <a:gridCol w="1659143">
                  <a:extLst>
                    <a:ext uri="{9D8B030D-6E8A-4147-A177-3AD203B41FA5}">
                      <a16:colId xmlns:a16="http://schemas.microsoft.com/office/drawing/2014/main" val="2965303372"/>
                    </a:ext>
                  </a:extLst>
                </a:gridCol>
              </a:tblGrid>
              <a:tr h="299632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b="1" u="none" strike="noStrike" dirty="0">
                          <a:effectLst/>
                        </a:rPr>
                        <a:t>גוף מוסדי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b="1" u="none" strike="noStrike" dirty="0">
                          <a:effectLst/>
                        </a:rPr>
                        <a:t>מספר נשים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b="1" u="none" strike="noStrike" dirty="0">
                          <a:effectLst/>
                        </a:rPr>
                        <a:t>מתוכן </a:t>
                      </a:r>
                      <a:r>
                        <a:rPr lang="he-IL" sz="1600" b="1" u="none" strike="noStrike" dirty="0" err="1">
                          <a:effectLst/>
                        </a:rPr>
                        <a:t>דבתיות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b="1" u="none" strike="noStrike" dirty="0">
                          <a:effectLst/>
                        </a:rPr>
                        <a:t>סה"כ דירקטורים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b="1" u="none" strike="noStrike" dirty="0">
                          <a:effectLst/>
                        </a:rPr>
                        <a:t>מתוכם נשים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04532823"/>
                  </a:ext>
                </a:extLst>
              </a:tr>
              <a:tr h="23391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effectLst/>
                        </a:rPr>
                        <a:t>הראל גמל פנסיה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4</a:t>
                      </a:r>
                      <a:endParaRPr lang="he-IL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2</a:t>
                      </a:r>
                      <a:endParaRPr lang="he-IL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7</a:t>
                      </a:r>
                      <a:endParaRPr lang="he-IL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57%</a:t>
                      </a:r>
                      <a:endParaRPr lang="he-IL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17344018"/>
                  </a:ext>
                </a:extLst>
              </a:tr>
              <a:tr h="23391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effectLst/>
                        </a:rPr>
                        <a:t>הפניקס ביטוח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5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3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10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50%</a:t>
                      </a:r>
                      <a:endParaRPr lang="he-IL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02688857"/>
                  </a:ext>
                </a:extLst>
              </a:tr>
              <a:tr h="23391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effectLst/>
                        </a:rPr>
                        <a:t>מגדל ביטוח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4</a:t>
                      </a:r>
                      <a:endParaRPr lang="he-IL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3</a:t>
                      </a:r>
                      <a:endParaRPr lang="he-IL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9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44%</a:t>
                      </a:r>
                      <a:endParaRPr lang="he-IL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80421872"/>
                  </a:ext>
                </a:extLst>
              </a:tr>
              <a:tr h="23391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מור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43%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89686642"/>
                  </a:ext>
                </a:extLst>
              </a:tr>
              <a:tr h="23391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effectLst/>
                        </a:rPr>
                        <a:t>הפניקס גמל פנסיה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2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1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7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29%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20107168"/>
                  </a:ext>
                </a:extLst>
              </a:tr>
              <a:tr h="23391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effectLst/>
                        </a:rPr>
                        <a:t>מיטב דש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2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1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7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29%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58310461"/>
                  </a:ext>
                </a:extLst>
              </a:tr>
              <a:tr h="23391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>
                          <a:effectLst/>
                        </a:rPr>
                        <a:t>איילון ביטוח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2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1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7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29%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62451643"/>
                  </a:ext>
                </a:extLst>
              </a:tr>
              <a:tr h="23391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ליברה</a:t>
                      </a:r>
                      <a:endParaRPr lang="he-IL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he-IL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he-IL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he-IL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29%</a:t>
                      </a:r>
                      <a:endParaRPr lang="he-IL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05203936"/>
                  </a:ext>
                </a:extLst>
              </a:tr>
              <a:tr h="23391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שומרה</a:t>
                      </a:r>
                      <a:endParaRPr lang="he-IL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he-IL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he-IL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he-IL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solidFill>
                            <a:schemeClr val="tx1"/>
                          </a:solidFill>
                          <a:effectLst/>
                        </a:rPr>
                        <a:t>29%</a:t>
                      </a:r>
                      <a:endParaRPr lang="he-IL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09443389"/>
                  </a:ext>
                </a:extLst>
              </a:tr>
              <a:tr h="23391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effectLst/>
                        </a:rPr>
                        <a:t>כלל ביטוח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3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2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11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27%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1879164"/>
                  </a:ext>
                </a:extLst>
              </a:tr>
              <a:tr h="23391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>
                          <a:effectLst/>
                        </a:rPr>
                        <a:t>מגדל מקפת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2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2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8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25%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23707431"/>
                  </a:ext>
                </a:extLst>
              </a:tr>
              <a:tr h="23391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effectLst/>
                        </a:rPr>
                        <a:t>מנורה ביטוח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2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1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9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22%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52366745"/>
                  </a:ext>
                </a:extLst>
              </a:tr>
              <a:tr h="23391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>
                          <a:effectLst/>
                        </a:rPr>
                        <a:t>אלטשולר גמל פנסיה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2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1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9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22%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1806757"/>
                  </a:ext>
                </a:extLst>
              </a:tr>
              <a:tr h="23391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>
                          <a:effectLst/>
                        </a:rPr>
                        <a:t>הראל ביטוח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2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1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10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20%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64340382"/>
                  </a:ext>
                </a:extLst>
              </a:tr>
              <a:tr h="23391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>
                          <a:effectLst/>
                        </a:rPr>
                        <a:t>כלל גמל פנסיה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1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1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7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14%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73061288"/>
                  </a:ext>
                </a:extLst>
              </a:tr>
              <a:tr h="23391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effectLst/>
                        </a:rPr>
                        <a:t>הכשרה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1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1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7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14%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64507429"/>
                  </a:ext>
                </a:extLst>
              </a:tr>
              <a:tr h="23391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>
                          <a:effectLst/>
                        </a:rPr>
                        <a:t>שלמה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1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0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7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14%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2986043"/>
                  </a:ext>
                </a:extLst>
              </a:tr>
              <a:tr h="233914"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600" u="none" strike="noStrike">
                          <a:effectLst/>
                        </a:rPr>
                        <a:t>AIG</a:t>
                      </a:r>
                      <a:endParaRPr lang="en-U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1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1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7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14%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60884341"/>
                  </a:ext>
                </a:extLst>
              </a:tr>
              <a:tr h="23391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 err="1">
                          <a:effectLst/>
                        </a:rPr>
                        <a:t>ווישור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1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1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7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14%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85317751"/>
                  </a:ext>
                </a:extLst>
              </a:tr>
              <a:tr h="23391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effectLst/>
                        </a:rPr>
                        <a:t>מנורה מבטחים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1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>
                          <a:effectLst/>
                        </a:rPr>
                        <a:t>1</a:t>
                      </a:r>
                      <a:endParaRPr lang="he-IL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8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13%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02019918"/>
                  </a:ext>
                </a:extLst>
              </a:tr>
              <a:tr h="23391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u="none" strike="noStrike" dirty="0">
                          <a:effectLst/>
                        </a:rPr>
                        <a:t>איי די איי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1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1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8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u="none" strike="noStrike" dirty="0">
                          <a:effectLst/>
                        </a:rPr>
                        <a:t>13%</a:t>
                      </a:r>
                      <a:endParaRPr lang="he-IL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55356808"/>
                  </a:ext>
                </a:extLst>
              </a:tr>
              <a:tr h="233914">
                <a:tc>
                  <a:txBody>
                    <a:bodyPr/>
                    <a:lstStyle/>
                    <a:p>
                      <a:pPr algn="r" rtl="1" fontAlgn="b"/>
                      <a:r>
                        <a:rPr lang="he-I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סה"כ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he-I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56225404"/>
                  </a:ext>
                </a:extLst>
              </a:tr>
            </a:tbl>
          </a:graphicData>
        </a:graphic>
      </p:graphicFrame>
      <p:cxnSp>
        <p:nvCxnSpPr>
          <p:cNvPr id="6" name="מחבר ישר 5"/>
          <p:cNvCxnSpPr/>
          <p:nvPr/>
        </p:nvCxnSpPr>
        <p:spPr>
          <a:xfrm>
            <a:off x="1390113" y="2106959"/>
            <a:ext cx="9987992" cy="12192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מחבר ישר 9"/>
          <p:cNvCxnSpPr/>
          <p:nvPr/>
        </p:nvCxnSpPr>
        <p:spPr>
          <a:xfrm>
            <a:off x="1510377" y="4680323"/>
            <a:ext cx="9987992" cy="12192"/>
          </a:xfrm>
          <a:prstGeom prst="line">
            <a:avLst/>
          </a:prstGeom>
          <a:ln w="28575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268075" y="2180582"/>
            <a:ext cx="8572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accent2">
                    <a:lumMod val="75000"/>
                  </a:schemeClr>
                </a:solidFill>
              </a:rPr>
              <a:t>35%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239500" y="4692515"/>
            <a:ext cx="857250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dirty="0">
                <a:solidFill>
                  <a:schemeClr val="accent2">
                    <a:lumMod val="75000"/>
                  </a:schemeClr>
                </a:solidFill>
              </a:rPr>
              <a:t>20%</a:t>
            </a:r>
          </a:p>
        </p:txBody>
      </p:sp>
    </p:spTree>
    <p:extLst>
      <p:ext uri="{BB962C8B-B14F-4D97-AF65-F5344CB8AC3E}">
        <p14:creationId xmlns:p14="http://schemas.microsoft.com/office/powerpoint/2010/main" val="4011482990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18537</TotalTime>
  <Words>171</Words>
  <Application>Microsoft Office PowerPoint</Application>
  <PresentationFormat>מסך רחב</PresentationFormat>
  <Paragraphs>119</Paragraphs>
  <Slides>1</Slides>
  <Notes>0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4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Segoe UI</vt:lpstr>
      <vt:lpstr>ערכת נושא Office</vt:lpstr>
      <vt:lpstr>מספר נשים בדירקטוריון לשנת 2022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ענת חלפין</dc:creator>
  <cp:lastModifiedBy>ענת פייער</cp:lastModifiedBy>
  <cp:revision>449</cp:revision>
  <dcterms:created xsi:type="dcterms:W3CDTF">2020-09-16T07:31:36Z</dcterms:created>
  <dcterms:modified xsi:type="dcterms:W3CDTF">2025-11-11T18:59:02Z</dcterms:modified>
</cp:coreProperties>
</file>