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xlsx" ContentType="application/vnd.openxmlformats-officedocument.spreadsheetml.sheet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20.2-->
<p:presentation xmlns:r="http://schemas.openxmlformats.org/officeDocument/2006/relationships" xmlns:a="http://schemas.openxmlformats.org/drawingml/2006/main" xmlns:p="http://schemas.openxmlformats.org/presentationml/2006/main" rtl="1" saveSubsetFonts="1">
  <p:sldMasterIdLst>
    <p:sldMasterId id="2147483648" r:id="rId1"/>
  </p:sldMasterIdLst>
  <p:sldIdLst>
    <p:sldId id="261" r:id="rId2"/>
    <p:sldId id="257" r:id="rId3"/>
    <p:sldId id="259" r:id="rId4"/>
    <p:sldId id="260" r:id="rId5"/>
  </p:sldIdLst>
  <p:sldSz cx="12192000" cy="6858000"/>
  <p:notesSz cx="6858000" cy="9144000"/>
  <p:custDataLst>
    <p:tags r:id="rId6"/>
  </p:custDataLst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13" autoAdjust="0"/>
    <p:restoredTop sz="94660"/>
  </p:normalViewPr>
  <p:slideViewPr>
    <p:cSldViewPr snapToGrid="0">
      <p:cViewPr varScale="1">
        <p:scale>
          <a:sx n="68" d="100"/>
          <a:sy n="68" d="100"/>
        </p:scale>
        <p:origin x="580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tableStyles" Target="tableStyles.xml" /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tags" Target="tags/tag1.xml" /><Relationship Id="rId7" Type="http://schemas.openxmlformats.org/officeDocument/2006/relationships/presProps" Target="presProps.xml" /><Relationship Id="rId8" Type="http://schemas.openxmlformats.org/officeDocument/2006/relationships/viewProps" Target="viewProps.xml" /><Relationship Id="rId9" Type="http://schemas.openxmlformats.org/officeDocument/2006/relationships/theme" Target="theme/theme1.xml" /></Relationships>
</file>

<file path=ppt/charts/_rels/chart1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 /><Relationship Id="rId2" Type="http://schemas.microsoft.com/office/2011/relationships/chartColorStyle" Target="colors1.xml" /><Relationship Id="rId3" Type="http://schemas.microsoft.com/office/2011/relationships/chartStyle" Target="style1.xml" /></Relationships>
</file>

<file path=ppt/charts/_rels/chart2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 /><Relationship Id="rId2" Type="http://schemas.microsoft.com/office/2011/relationships/chartColorStyle" Target="colors2.xml" /><Relationship Id="rId3" Type="http://schemas.microsoft.com/office/2011/relationships/chartStyle" Target="style2.xml" /></Relationships>
</file>

<file path=ppt/charts/_rels/chart3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 /><Relationship Id="rId2" Type="http://schemas.microsoft.com/office/2011/relationships/chartColorStyle" Target="colors3.xml" /><Relationship Id="rId3" Type="http://schemas.microsoft.com/office/2011/relationships/chartStyle" Target="style3.xml" /></Relationships>
</file>

<file path=ppt/charts/chart1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p>
                <a:pPr>
                  <a:defRPr sz="1400" b="1" i="0" u="none" strike="noStrike" kern="1200" baseline="0" smtId="4294967295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sz="1400" b="1" i="0" u="none" strike="noStrike" kern="1200" baseline="0" smtId="4294967295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</c:spPr>
                </c15:leaderLines>
              </c:ext>
            </c:extLst>
          </c:dLbls>
          <c:cat>
            <c:strRef>
              <c:f>גיליון1!$J$13:$J$15</c:f>
              <c:strCache>
                <c:ptCount val="3"/>
                <c:pt idx="0">
                  <c:v>2018</c:v>
                </c:pt>
                <c:pt idx="1">
                  <c:v>2019</c:v>
                </c:pt>
                <c:pt idx="2">
                  <c:v>2020 עד דצמבר</c:v>
                </c:pt>
              </c:strCache>
            </c:strRef>
          </c:cat>
          <c:val>
            <c:numRef>
              <c:f>גיליון1!$K$13:$K$15</c:f>
              <c:numCache>
                <c:formatCode>General</c:formatCode>
                <c:ptCount val="3"/>
                <c:pt idx="0">
                  <c:v>90</c:v>
                </c:pt>
                <c:pt idx="1">
                  <c:v>140</c:v>
                </c:pt>
                <c:pt idx="2">
                  <c:v>172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6F-4A60-859C-9C51E38235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27"/>
        <c:axId val="415310576"/>
        <c:axId val="415311232"/>
      </c:barChart>
      <c:catAx>
        <c:axId val="415310576"/>
        <c:scaling>
          <c:orientation val="maxMin"/>
        </c:scaling>
        <c:delete val="0"/>
        <c:axPos val="b"/>
        <c:numFmt formatCode="General" sourceLinked="1"/>
        <c:majorTickMark val="none"/>
        <c:minorTickMark val="none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p>
            <a:pPr>
              <a:defRPr sz="1200" b="1" i="0" u="none" strike="noStrike" kern="1200" baseline="0" smtId="4294967295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sz="1200" b="1" i="0" u="none" strike="noStrike" kern="1200" baseline="0" smtId="4294967295">
              <a:solidFill>
                <a:schemeClr val="tx1"/>
              </a:solidFill>
              <a:latin typeface="+mn-lt"/>
              <a:ea typeface="+mn-ea"/>
              <a:cs typeface="+mn-cs"/>
            </a:endParaRPr>
          </a:p>
        </c:txPr>
        <c:crossAx val="415311232"/>
        <c:crosses val="autoZero"/>
        <c:auto val="0"/>
        <c:lblAlgn val="ctr"/>
        <c:lblOffset/>
        <c:noMultiLvlLbl val="0"/>
      </c:catAx>
      <c:valAx>
        <c:axId val="415311232"/>
        <c:scaling>
          <c:orientation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p>
            <a:pPr>
              <a:defRPr sz="900" b="1" i="0" u="none" strike="noStrike" kern="1200" baseline="0" smtId="4294967295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sz="900" b="1" i="0" u="none" strike="noStrike" kern="1200" baseline="0" smtId="4294967295">
              <a:solidFill>
                <a:schemeClr val="tx1"/>
              </a:solidFill>
              <a:latin typeface="+mn-lt"/>
              <a:ea typeface="+mn-ea"/>
              <a:cs typeface="+mn-cs"/>
            </a:endParaRPr>
          </a:p>
        </c:txPr>
        <c:crossAx val="4153105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p>
      <a:pPr>
        <a:defRPr/>
      </a:pPr>
      <a:endParaRPr lang="he-IL"/>
    </a:p>
  </c:txPr>
  <c:externalData r:id="rId1">
    <c:autoUpdate val="0"/>
  </c:externalData>
</c:chartSpace>
</file>

<file path=ppt/charts/chart2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3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5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6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7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8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9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10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p>
                <a:pPr>
                  <a:defRPr sz="1600" b="1" i="0" u="none" strike="noStrike" kern="1200" baseline="0" smtId="4294967295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sz="1600" b="1" i="0" u="none" strike="noStrike" kern="1200" baseline="0" smtId="4294967295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</c:spPr>
                </c15:leaderLines>
              </c:ext>
            </c:extLst>
          </c:dLbls>
          <c:cat>
            <c:strRef>
              <c:f>גיליון1!$F$12:$G$22</c:f>
              <c:strCache>
                <c:ptCount val="11"/>
                <c:pt idx="0">
                  <c:v>אופניים חשמלי</c:v>
                </c:pt>
                <c:pt idx="1">
                  <c:v>קורקינט חשמלי</c:v>
                </c:pt>
                <c:pt idx="2">
                  <c:v>פלאפון</c:v>
                </c:pt>
                <c:pt idx="3">
                  <c:v>מחשב נייד</c:v>
                </c:pt>
                <c:pt idx="4">
                  <c:v>מכונית על שלט חשמלי</c:v>
                </c:pt>
                <c:pt idx="5">
                  <c:v>קטנוע חשמלי</c:v>
                </c:pt>
                <c:pt idx="6">
                  <c:v>מטען למצבר רכב</c:v>
                </c:pt>
                <c:pt idx="7">
                  <c:v>סוללות רכב הברידי</c:v>
                </c:pt>
                <c:pt idx="8">
                  <c:v>כיסא גלגלים חשמלי</c:v>
                </c:pt>
                <c:pt idx="9">
                  <c:v>הובר בורד</c:v>
                </c:pt>
                <c:pt idx="10">
                  <c:v>אחר</c:v>
                </c:pt>
              </c:strCache>
            </c:strRef>
          </c:cat>
          <c:val>
            <c:numRef>
              <c:f>גיליון1!$H$12:$H$22</c:f>
              <c:numCache>
                <c:formatCode>General</c:formatCode>
                <c:ptCount val="11"/>
                <c:pt idx="0">
                  <c:v>96</c:v>
                </c:pt>
                <c:pt idx="1">
                  <c:v>16</c:v>
                </c:pt>
                <c:pt idx="2">
                  <c:v>11</c:v>
                </c:pt>
                <c:pt idx="3">
                  <c:v>1</c:v>
                </c:pt>
                <c:pt idx="4">
                  <c:v>3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6C-4FC4-8331-9CBABC3333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27"/>
        <c:axId val="523759640"/>
        <c:axId val="523759312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גיליון1!$F$12:$G$22</c15:sqref>
                        </c15:formulaRef>
                      </c:ext>
                    </c:extLst>
                    <c:strCache>
                      <c:ptCount val="11"/>
                      <c:pt idx="0">
                        <c:v>אופניים חשמלי</c:v>
                      </c:pt>
                      <c:pt idx="1">
                        <c:v>קורקינט חשמלי</c:v>
                      </c:pt>
                      <c:pt idx="2">
                        <c:v>פלאפון</c:v>
                      </c:pt>
                      <c:pt idx="3">
                        <c:v>מחשב נייד</c:v>
                      </c:pt>
                      <c:pt idx="4">
                        <c:v>מכונית על שלט חשמלי</c:v>
                      </c:pt>
                      <c:pt idx="5">
                        <c:v>קטנוע חשמלי</c:v>
                      </c:pt>
                      <c:pt idx="6">
                        <c:v>מטען למצבר רכב</c:v>
                      </c:pt>
                      <c:pt idx="7">
                        <c:v>סוללות רכב הברידי</c:v>
                      </c:pt>
                      <c:pt idx="8">
                        <c:v>כיסא גלגלים חשמלי</c:v>
                      </c:pt>
                      <c:pt idx="9">
                        <c:v>הובר בורד</c:v>
                      </c:pt>
                      <c:pt idx="10">
                        <c:v>אחר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גיליון1!$I$12:$I$22</c15:sqref>
                        </c15:formulaRef>
                      </c:ext>
                    </c:extLst>
                    <c:numCache>
                      <c:formatCode>General</c:formatCode>
                      <c:ptCount val="11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E16C-4FC4-8331-9CBABC3333CF}"/>
                  </c:ext>
                </c:extLst>
              </c15:ser>
            </c15:filteredBarSeries>
          </c:ext>
        </c:extLst>
      </c:barChart>
      <c:catAx>
        <c:axId val="523759640"/>
        <c:scaling>
          <c:orientation val="maxMin"/>
        </c:scaling>
        <c:delete val="0"/>
        <c:axPos val="b"/>
        <c:numFmt formatCode="General" sourceLinked="1"/>
        <c:majorTickMark val="none"/>
        <c:minorTickMark val="none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p>
            <a:pPr>
              <a:defRPr sz="1100" b="1" i="0" u="none" strike="noStrike" kern="1200" baseline="0" smtId="4294967295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sz="1100" b="1" i="0" u="none" strike="noStrike" kern="1200" baseline="0" smtId="4294967295">
              <a:solidFill>
                <a:schemeClr val="tx1"/>
              </a:solidFill>
              <a:latin typeface="+mn-lt"/>
              <a:ea typeface="+mn-ea"/>
              <a:cs typeface="+mn-cs"/>
            </a:endParaRPr>
          </a:p>
        </c:txPr>
        <c:crossAx val="523759312"/>
        <c:crosses val="autoZero"/>
        <c:auto val="0"/>
        <c:lblAlgn val="ctr"/>
        <c:lblOffset/>
        <c:noMultiLvlLbl val="0"/>
      </c:catAx>
      <c:valAx>
        <c:axId val="523759312"/>
        <c:scaling>
          <c:orientation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p>
            <a:pPr>
              <a:defRPr sz="900" b="1" i="0" u="none" strike="noStrike" kern="1200" baseline="0" smtId="4294967295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sz="900" b="1" i="0" u="none" strike="noStrike" kern="1200" baseline="0" smtId="4294967295">
              <a:solidFill>
                <a:schemeClr val="tx1"/>
              </a:solidFill>
              <a:latin typeface="+mn-lt"/>
              <a:ea typeface="+mn-ea"/>
              <a:cs typeface="+mn-cs"/>
            </a:endParaRPr>
          </a:p>
        </c:txPr>
        <c:crossAx val="523759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p>
      <a:pPr>
        <a:defRPr/>
      </a:pPr>
      <a:endParaRPr lang="he-IL"/>
    </a:p>
  </c:txPr>
  <c:externalData r:id="rId1">
    <c:autoUpdate val="0"/>
  </c:externalData>
</c:chartSpace>
</file>

<file path=ppt/charts/chart3.xml><?xml version="1.0" encoding="utf-8"?>
<c:chartSpace xmlns:a="http://schemas.openxmlformats.org/drawingml/2006/main" xmlns:r="http://schemas.openxmlformats.org/officeDocument/2006/relationships" xmlns:c="http://schemas.openxmlformats.org/drawingml/20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2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3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4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5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6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7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8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p>
                <a:pPr>
                  <a:defRPr sz="1200" b="1" i="0" u="none" strike="noStrike" kern="1200" baseline="0" smtId="4294967295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sz="1200" b="1" i="0" u="none" strike="noStrike" kern="1200" baseline="0" smtId="4294967295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endParaR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</c:spPr>
                </c15:leaderLines>
              </c:ext>
            </c:extLst>
          </c:dLbls>
          <c:cat>
            <c:strRef>
              <c:f>גיליון1!$H$44:$I$52</c:f>
              <c:strCache>
                <c:ptCount val="8"/>
                <c:pt idx="0">
                  <c:v>סוללות ליתיום </c:v>
                </c:pt>
                <c:pt idx="1">
                  <c:v>אופניים חשמליים</c:v>
                </c:pt>
                <c:pt idx="2">
                  <c:v>אחר</c:v>
                </c:pt>
                <c:pt idx="3">
                  <c:v>קורקינט חשמלי</c:v>
                </c:pt>
                <c:pt idx="4">
                  <c:v>בוסטר</c:v>
                </c:pt>
                <c:pt idx="5">
                  <c:v>סלולרי</c:v>
                </c:pt>
                <c:pt idx="6">
                  <c:v>הוברבורד</c:v>
                </c:pt>
                <c:pt idx="7">
                  <c:v>מחשב נייד</c:v>
                </c:pt>
              </c:strCache>
            </c:strRef>
          </c:cat>
          <c:val>
            <c:numRef>
              <c:f>גיליון1!$J$44:$J$52</c:f>
              <c:numCache>
                <c:formatCode>General</c:formatCode>
                <c:ptCount val="9"/>
                <c:pt idx="0">
                  <c:v>90</c:v>
                </c:pt>
                <c:pt idx="1">
                  <c:v>38</c:v>
                </c:pt>
                <c:pt idx="2">
                  <c:v>19</c:v>
                </c:pt>
                <c:pt idx="3">
                  <c:v>17</c:v>
                </c:pt>
                <c:pt idx="4">
                  <c:v>3</c:v>
                </c:pt>
                <c:pt idx="5">
                  <c:v>2</c:v>
                </c:pt>
                <c:pt idx="6">
                  <c:v>2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36-4868-8B33-12151E605A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27"/>
        <c:axId val="537039200"/>
        <c:axId val="537048384"/>
      </c:barChart>
      <c:catAx>
        <c:axId val="537039200"/>
        <c:scaling>
          <c:orientation val="maxMin"/>
        </c:scaling>
        <c:delete val="0"/>
        <c:axPos val="b"/>
        <c:numFmt formatCode="General" sourceLinked="1"/>
        <c:majorTickMark val="none"/>
        <c:minorTickMark val="none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p>
            <a:pPr>
              <a:defRPr sz="1050" b="1" i="0" u="none" strike="noStrike" kern="1200" baseline="0" smtId="4294967295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sz="1050" b="1" i="0" u="none" strike="noStrike" kern="1200" baseline="0" smtId="4294967295">
              <a:solidFill>
                <a:sysClr val="windowText" lastClr="000000"/>
              </a:solidFill>
              <a:latin typeface="+mn-lt"/>
              <a:ea typeface="+mn-ea"/>
              <a:cs typeface="+mn-cs"/>
            </a:endParaRPr>
          </a:p>
        </c:txPr>
        <c:crossAx val="537048384"/>
        <c:crosses val="autoZero"/>
        <c:auto val="0"/>
        <c:lblAlgn val="ctr"/>
        <c:lblOffset/>
        <c:noMultiLvlLbl val="0"/>
      </c:catAx>
      <c:valAx>
        <c:axId val="537048384"/>
        <c:scaling>
          <c:orientation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p>
            <a:pPr>
              <a:defRPr sz="900" b="1" i="0" u="none" strike="noStrike" kern="1200" baseline="0" smtId="4294967295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sz="900" b="1" i="0" u="none" strike="noStrike" kern="1200" baseline="0" smtId="4294967295">
              <a:solidFill>
                <a:sysClr val="windowText" lastClr="000000"/>
              </a:solidFill>
              <a:latin typeface="+mn-lt"/>
              <a:ea typeface="+mn-ea"/>
              <a:cs typeface="+mn-cs"/>
            </a:endParaRPr>
          </a:p>
        </c:txPr>
        <c:crossAx val="5370392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p>
      <a:pPr>
        <a:defRPr/>
      </a:pPr>
      <a:endParaRPr lang="he-IL"/>
    </a:p>
  </c:txPr>
  <c:externalData r:id="rId1">
    <c:autoUpdate val="0"/>
  </c:externalData>
</c:chartSpace>
</file>

<file path=ppt/charts/colors1.xml><?xml version="1.0" encoding="utf-8"?>
<cs:colorStyle xmlns:a="http://schemas.openxmlformats.org/drawingml/2006/main" xmlns:cs="http://schemas.microsoft.com/office/drawing/2012/chartStyle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a="http://schemas.openxmlformats.org/drawingml/2006/main" xmlns:cs="http://schemas.microsoft.com/office/drawing/2012/chartStyle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a="http://schemas.openxmlformats.org/drawingml/2006/main" xmlns:cs="http://schemas.microsoft.com/office/drawing/2012/chartStyle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a="http://schemas.openxmlformats.org/drawingml/2006/main" xmlns:r="http://schemas.openxmlformats.org/officeDocument/2006/relationships" xmlns:cs="http://schemas.microsoft.com/office/drawing/2012/chartStyle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a="http://schemas.openxmlformats.org/drawingml/2006/main" xmlns:r="http://schemas.openxmlformats.org/officeDocument/2006/relationships" xmlns:cs="http://schemas.microsoft.com/office/drawing/2012/chartStyle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a="http://schemas.openxmlformats.org/drawingml/2006/main" xmlns:r="http://schemas.openxmlformats.org/officeDocument/2006/relationships" xmlns:cs="http://schemas.microsoft.com/office/drawing/2012/chartStyle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9CC1A-7D35-46C1-B761-CA7A277CAE70}" type="datetimeFigureOut">
              <a:rPr lang="he-IL" smtClean="0"/>
              <a:t>ז'/תמוז/תשפ"א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8981-5506-4250-B1A6-5C2F37C6142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6579443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9CC1A-7D35-46C1-B761-CA7A277CAE70}" type="datetimeFigureOut">
              <a:rPr lang="he-IL" smtClean="0"/>
              <a:t>ז'/תמוז/תשפ"א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8981-5506-4250-B1A6-5C2F37C6142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94522389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9CC1A-7D35-46C1-B761-CA7A277CAE70}" type="datetimeFigureOut">
              <a:rPr lang="he-IL" smtClean="0"/>
              <a:t>ז'/תמוז/תשפ"א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8981-5506-4250-B1A6-5C2F37C6142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471914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9CC1A-7D35-46C1-B761-CA7A277CAE70}" type="datetimeFigureOut">
              <a:rPr lang="he-IL" smtClean="0"/>
              <a:t>ז'/תמוז/תשפ"א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8981-5506-4250-B1A6-5C2F37C6142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17345375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9CC1A-7D35-46C1-B761-CA7A277CAE70}" type="datetimeFigureOut">
              <a:rPr lang="he-IL" smtClean="0"/>
              <a:t>ז'/תמוז/תשפ"א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8981-5506-4250-B1A6-5C2F37C6142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68771880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9CC1A-7D35-46C1-B761-CA7A277CAE70}" type="datetimeFigureOut">
              <a:rPr lang="he-IL" smtClean="0"/>
              <a:t>ז'/תמוז/תשפ"א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8981-5506-4250-B1A6-5C2F37C6142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97189767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9CC1A-7D35-46C1-B761-CA7A277CAE70}" type="datetimeFigureOut">
              <a:rPr lang="he-IL" smtClean="0"/>
              <a:t>ז'/תמוז/תשפ"א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8981-5506-4250-B1A6-5C2F37C6142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15810463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9CC1A-7D35-46C1-B761-CA7A277CAE70}" type="datetimeFigureOut">
              <a:rPr lang="he-IL" smtClean="0"/>
              <a:t>ז'/תמוז/תשפ"א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8981-5506-4250-B1A6-5C2F37C6142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72332969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9CC1A-7D35-46C1-B761-CA7A277CAE70}" type="datetimeFigureOut">
              <a:rPr lang="he-IL" smtClean="0"/>
              <a:t>ז'/תמוז/תשפ"א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8981-5506-4250-B1A6-5C2F37C6142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30394554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9CC1A-7D35-46C1-B761-CA7A277CAE70}" type="datetimeFigureOut">
              <a:rPr lang="he-IL" smtClean="0"/>
              <a:t>ז'/תמוז/תשפ"א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8981-5506-4250-B1A6-5C2F37C6142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40193250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9CC1A-7D35-46C1-B761-CA7A277CAE70}" type="datetimeFigureOut">
              <a:rPr lang="he-IL" smtClean="0"/>
              <a:t>ז'/תמוז/תשפ"א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358981-5506-4250-B1A6-5C2F37C6142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57748579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F9CC1A-7D35-46C1-B761-CA7A277CAE70}" type="datetimeFigureOut">
              <a:rPr lang="he-IL" smtClean="0"/>
              <a:t>ז'/תמוז/תשפ"א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358981-5506-4250-B1A6-5C2F37C6142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40210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chart" Target="../charts/chart1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chart" Target="../charts/chart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chart" Target="../charts/chart3.xml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" name="תמונה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3312" y="-81643"/>
            <a:ext cx="12337144" cy="6939643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5403" y="128286"/>
            <a:ext cx="994087" cy="946750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125" y="128286"/>
            <a:ext cx="1026107" cy="1024950"/>
          </a:xfrm>
          <a:prstGeom prst="rect">
            <a:avLst/>
          </a:prstGeom>
        </p:spPr>
      </p:pic>
      <p:sp>
        <p:nvSpPr>
          <p:cNvPr id="10" name="מלבן 9"/>
          <p:cNvSpPr/>
          <p:nvPr/>
        </p:nvSpPr>
        <p:spPr>
          <a:xfrm>
            <a:off x="6372225" y="1577199"/>
            <a:ext cx="5025795" cy="2625523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t" anchorCtr="0"/>
          <a:lstStyle/>
          <a:p>
            <a:pPr algn="ctr">
              <a:lnSpc>
                <a:spcPct val="150000"/>
              </a:lnSpc>
            </a:pPr>
            <a:r>
              <a:rPr lang="he-IL" sz="2800" b="1">
                <a:solidFill>
                  <a:schemeClr val="bg1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דליקות בסוללות ליתיום בין השנים 2019-2020</a:t>
            </a:r>
            <a:endParaRPr lang="he-IL" sz="2800" b="1">
              <a:solidFill>
                <a:schemeClr val="bg1"/>
              </a:solidFill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266047" y="5796212"/>
            <a:ext cx="3258869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000">
                <a:solidFill>
                  <a:schemeClr val="bg1"/>
                </a:solidFill>
              </a:rPr>
              <a:t>רב רשף בירן רוכברגר</a:t>
            </a:r>
          </a:p>
          <a:p>
            <a:pPr algn="ctr"/>
            <a:r>
              <a:rPr lang="he-IL" sz="2000">
                <a:solidFill>
                  <a:schemeClr val="bg1"/>
                </a:solidFill>
              </a:rPr>
              <a:t>מ"מ רמ"ח חקירות ארצי</a:t>
            </a:r>
          </a:p>
        </p:txBody>
      </p:sp>
    </p:spTree>
    <p:extLst>
      <p:ext uri="{BB962C8B-B14F-4D97-AF65-F5344CB8AC3E}">
        <p14:creationId xmlns:p14="http://schemas.microsoft.com/office/powerpoint/2010/main" val="2405310548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b="1">
                <a:solidFill>
                  <a:srgbClr val="FF0000"/>
                </a:solidFill>
              </a:rPr>
              <a:t>השוואה רב שנתית של דליקות בסוללות ליתיום  </a:t>
            </a:r>
          </a:p>
        </p:txBody>
      </p:sp>
      <p:graphicFrame>
        <p:nvGraphicFramePr>
          <p:cNvPr id="4" name="תרשים 3"/>
          <p:cNvGraphicFramePr/>
          <p:nvPr>
            <p:extLst>
              <p:ext uri="{D42A27DB-BD31-4B8C-83A1-F6EECF244321}">
                <p14:modId xmlns:p14="http://schemas.microsoft.com/office/powerpoint/2010/main" val="2740386632"/>
              </p:ext>
            </p:extLst>
          </p:nvPr>
        </p:nvGraphicFramePr>
        <p:xfrm>
          <a:off x="2069869" y="1825625"/>
          <a:ext cx="8049577" cy="450036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  <p:extLst>
      <p:ext uri="{BB962C8B-B14F-4D97-AF65-F5344CB8AC3E}">
        <p14:creationId xmlns:p14="http://schemas.microsoft.com/office/powerpoint/2010/main" val="2664902379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4000" b="1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סיווג דליקות בסוללות ליתיום לשנת 2019 – סה"כ 140</a:t>
            </a:r>
          </a:p>
        </p:txBody>
      </p:sp>
      <p:graphicFrame>
        <p:nvGraphicFramePr>
          <p:cNvPr id="4" name="תרשים 3"/>
          <p:cNvGraphicFramePr/>
          <p:nvPr>
            <p:extLst>
              <p:ext uri="{D42A27DB-BD31-4B8C-83A1-F6EECF244321}">
                <p14:modId xmlns:p14="http://schemas.microsoft.com/office/powerpoint/2010/main" val="535937282"/>
              </p:ext>
            </p:extLst>
          </p:nvPr>
        </p:nvGraphicFramePr>
        <p:xfrm>
          <a:off x="1672828" y="1557077"/>
          <a:ext cx="8846344" cy="4885288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  <p:extLst>
      <p:ext uri="{BB962C8B-B14F-4D97-AF65-F5344CB8AC3E}">
        <p14:creationId xmlns:p14="http://schemas.microsoft.com/office/powerpoint/2010/main" val="4268514884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b="1">
                <a:solidFill>
                  <a:srgbClr val="FF0000"/>
                </a:solidFill>
                <a:latin typeface="David" panose="020e0502060401010101" pitchFamily="34" charset="-79"/>
                <a:cs typeface="David" panose="020e0502060401010101" pitchFamily="34" charset="-79"/>
              </a:rPr>
              <a:t>דליקות בסוללות ליתיום לשנת 2020 – סה"כ 172</a:t>
            </a:r>
            <a:endParaRPr lang="he-IL"/>
          </a:p>
        </p:txBody>
      </p:sp>
      <p:graphicFrame>
        <p:nvGraphicFramePr>
          <p:cNvPr id="4" name="תרשים 3"/>
          <p:cNvGraphicFramePr/>
          <p:nvPr>
            <p:extLst>
              <p:ext uri="{D42A27DB-BD31-4B8C-83A1-F6EECF244321}">
                <p14:modId xmlns:p14="http://schemas.microsoft.com/office/powerpoint/2010/main" val="960319208"/>
              </p:ext>
            </p:extLst>
          </p:nvPr>
        </p:nvGraphicFramePr>
        <p:xfrm>
          <a:off x="2260369" y="1759498"/>
          <a:ext cx="7671262" cy="4483591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  <p:extLst>
      <p:ext uri="{BB962C8B-B14F-4D97-AF65-F5344CB8AC3E}">
        <p14:creationId xmlns:p14="http://schemas.microsoft.com/office/powerpoint/2010/main" val="2526087617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34209"/>
  <p:tag name="AS_OS" val="Microsoft Windows NT 6.2.9200.0"/>
  <p:tag name="AS_RELEASE_DATE" val="2020.02.14"/>
  <p:tag name="AS_TITLE" val="Aspose.Slides for .NET 2.0"/>
  <p:tag name="AS_VERSION" val="20.2"/>
</p:tagLst>
</file>

<file path=ppt/theme/theme1.xml><?xml version="1.0" encoding="utf-8"?>
<a:theme xmlns:r="http://schemas.openxmlformats.org/officeDocument/2006/relationships"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aragraphs>0</Paragraphs>
  <Slides>0</Slides>
  <Notes>0</Notes>
  <TotalTime>0</TotalTime>
  <HiddenSlides>0</HiddenSlides>
  <MMClips>0</MMClips>
  <ScaleCrop>0</ScaleCrop>
  <LinksUpToDate>0</LinksUpToDate>
  <SharedDoc>0</SharedDoc>
  <HyperlinksChanged>0</HyperlinksChanged>
  <Application>Aspose.Slides for .NET</Application>
  <AppVersion>20.0200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0</cp:revision>
  <dcterms:created xsi:type="dcterms:W3CDTF">2020-12-08T07:56:11Z</dcterms:created>
  <dcterms:modified xsi:type="dcterms:W3CDTF">2021-06-17T14:00:34Z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/>
</file>