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4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85764500369537"/>
          <c:y val="0.13213938568217409"/>
          <c:w val="0.79228590143013289"/>
          <c:h val="0.8065356084387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גיליון3!$C$4</c:f>
              <c:strCache>
                <c:ptCount val="1"/>
                <c:pt idx="0">
                  <c:v>תקציב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he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גיליון3!$B$5:$B$8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גיליון3!$C$5:$C$8</c:f>
              <c:numCache>
                <c:formatCode>_ * #,##0_ ;_ * \-#,##0_ ;_ * "-"??_ ;_ @_ </c:formatCode>
                <c:ptCount val="4"/>
                <c:pt idx="0">
                  <c:v>134814</c:v>
                </c:pt>
                <c:pt idx="1">
                  <c:v>239250</c:v>
                </c:pt>
                <c:pt idx="2">
                  <c:v>108250</c:v>
                </c:pt>
                <c:pt idx="3">
                  <c:v>118970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9371648"/>
        <c:axId val="79386496"/>
      </c:barChart>
      <c:catAx>
        <c:axId val="79371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9386496"/>
        <c:crosses val="autoZero"/>
        <c:auto val="1"/>
        <c:lblAlgn val="ctr"/>
        <c:lblOffset val="100"/>
        <c:noMultiLvlLbl val="0"/>
      </c:catAx>
      <c:valAx>
        <c:axId val="79386496"/>
        <c:scaling>
          <c:orientation val="minMax"/>
        </c:scaling>
        <c:delete val="0"/>
        <c:axPos val="l"/>
        <c:majorGridlines/>
        <c:numFmt formatCode="_ * #,##0_ ;_ * \-#,##0_ ;_ * &quot;-&quot;??_ ;_ @_ " sourceLinked="1"/>
        <c:majorTickMark val="out"/>
        <c:minorTickMark val="none"/>
        <c:tickLblPos val="nextTo"/>
        <c:crossAx val="793716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0.32048</cdr:x>
      <cdr:y>0.20205</cdr:y>
    </cdr:from>
    <cdr:to>
      <cdr:x>0.52038</cdr:x>
      <cdr:y>0.30307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74197" y="864096"/>
          <a:ext cx="141845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endParaRPr lang="he-IL" sz="1100" dirty="0"/>
        </a:p>
      </cdr:txBody>
    </cdr:sp>
  </cdr:relSizeAnchor>
  <cdr:relSizeAnchor xmlns:cdr="http://schemas.openxmlformats.org/drawingml/2006/chartDrawing">
    <cdr:from>
      <cdr:x>0.38137</cdr:x>
      <cdr:y>0.21888</cdr:y>
    </cdr:from>
    <cdr:to>
      <cdr:x>0.56097</cdr:x>
      <cdr:y>0.30307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706245" y="936104"/>
          <a:ext cx="127444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endParaRPr lang="he-IL" sz="1100" dirty="0"/>
        </a:p>
      </cdr:txBody>
    </cdr:sp>
  </cdr:relSizeAnchor>
  <cdr:relSizeAnchor xmlns:cdr="http://schemas.openxmlformats.org/drawingml/2006/chartDrawing">
    <cdr:from>
      <cdr:x>0.39385</cdr:x>
      <cdr:y>0.1466</cdr:y>
    </cdr:from>
    <cdr:to>
      <cdr:x>0.52213</cdr:x>
      <cdr:y>0.20205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94340" y="648072"/>
          <a:ext cx="975309" cy="2451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r>
            <a:rPr lang="he-IL" b="1" dirty="0" smtClean="0"/>
            <a:t>11,963 יח"ד</a:t>
          </a:r>
        </a:p>
      </cdr:txBody>
    </cdr:sp>
  </cdr:relSizeAnchor>
  <cdr:relSizeAnchor xmlns:cdr="http://schemas.openxmlformats.org/drawingml/2006/chartDrawing">
    <cdr:from>
      <cdr:x>0.58326</cdr:x>
      <cdr:y>0.55381</cdr:y>
    </cdr:from>
    <cdr:to>
      <cdr:x>0.70107</cdr:x>
      <cdr:y>0.61513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434438" y="2448272"/>
          <a:ext cx="895684" cy="271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r>
            <a:rPr lang="he-IL" sz="1100" b="1" dirty="0" smtClean="0"/>
            <a:t>5,413יח"ד</a:t>
          </a:r>
          <a:endParaRPr lang="he-IL" sz="1100" b="1" dirty="0"/>
        </a:p>
      </cdr:txBody>
    </cdr:sp>
  </cdr:relSizeAnchor>
  <cdr:relSizeAnchor xmlns:cdr="http://schemas.openxmlformats.org/drawingml/2006/chartDrawing">
    <cdr:from>
      <cdr:x>0.8583</cdr:x>
      <cdr:y>0.53879</cdr:y>
    </cdr:from>
    <cdr:to>
      <cdr:x>0.98716</cdr:x>
      <cdr:y>0.60614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090621" y="2304256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endParaRPr lang="he-IL" sz="1100" dirty="0"/>
        </a:p>
      </cdr:txBody>
    </cdr:sp>
  </cdr:relSizeAnchor>
  <cdr:relSizeAnchor xmlns:cdr="http://schemas.openxmlformats.org/drawingml/2006/chartDrawing">
    <cdr:from>
      <cdr:x>0.78419</cdr:x>
      <cdr:y>0.52153</cdr:y>
    </cdr:from>
    <cdr:to>
      <cdr:x>0.89578</cdr:x>
      <cdr:y>0.58888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962034" y="2305570"/>
          <a:ext cx="848396" cy="2977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r>
            <a:rPr lang="he-IL" sz="1100" b="1" dirty="0" smtClean="0"/>
            <a:t>5,949 יח"ד </a:t>
          </a:r>
          <a:endParaRPr lang="he-IL" sz="1100" b="1" dirty="0"/>
        </a:p>
      </cdr:txBody>
    </cdr:sp>
  </cdr:relSizeAnchor>
  <cdr:relSizeAnchor xmlns:cdr="http://schemas.openxmlformats.org/drawingml/2006/chartDrawing">
    <cdr:from>
      <cdr:x>0.42897</cdr:x>
      <cdr:y>0.20205</cdr:y>
    </cdr:from>
    <cdr:to>
      <cdr:x>0.5</cdr:x>
      <cdr:y>0.26939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044006" y="864096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r>
            <a:rPr lang="he-IL" b="1" dirty="0" smtClean="0"/>
            <a:t>+77%</a:t>
          </a:r>
          <a:endParaRPr lang="he-IL" sz="1100" b="1" dirty="0"/>
        </a:p>
      </cdr:txBody>
    </cdr:sp>
  </cdr:relSizeAnchor>
  <cdr:relSizeAnchor xmlns:cdr="http://schemas.openxmlformats.org/drawingml/2006/chartDrawing">
    <cdr:from>
      <cdr:x>0.61168</cdr:x>
      <cdr:y>0.60268</cdr:y>
    </cdr:from>
    <cdr:to>
      <cdr:x>0.69286</cdr:x>
      <cdr:y>0.67003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650462" y="2664296"/>
          <a:ext cx="617194" cy="2977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r>
            <a:rPr lang="he-IL" b="1" dirty="0" smtClean="0"/>
            <a:t>- 20%</a:t>
          </a:r>
          <a:endParaRPr lang="he-IL" sz="1100" b="1" dirty="0"/>
        </a:p>
      </cdr:txBody>
    </cdr:sp>
  </cdr:relSizeAnchor>
  <cdr:relSizeAnchor xmlns:cdr="http://schemas.openxmlformats.org/drawingml/2006/chartDrawing">
    <cdr:from>
      <cdr:x>0.81057</cdr:x>
      <cdr:y>0.51599</cdr:y>
    </cdr:from>
    <cdr:to>
      <cdr:x>0.93943</cdr:x>
      <cdr:y>0.54966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162630" y="2281044"/>
          <a:ext cx="979695" cy="1488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endParaRPr lang="he-IL" sz="1100" dirty="0"/>
        </a:p>
      </cdr:txBody>
    </cdr:sp>
  </cdr:relSizeAnchor>
  <cdr:relSizeAnchor xmlns:cdr="http://schemas.openxmlformats.org/drawingml/2006/chartDrawing">
    <cdr:from>
      <cdr:x>0.82332</cdr:x>
      <cdr:y>0.5701</cdr:y>
    </cdr:from>
    <cdr:to>
      <cdr:x>0.87136</cdr:x>
      <cdr:y>0.63745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6259507" y="2520280"/>
          <a:ext cx="365238" cy="2977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r>
            <a:rPr lang="he-IL" sz="1100" b="1" dirty="0" smtClean="0"/>
            <a:t>-12%</a:t>
          </a:r>
          <a:endParaRPr lang="he-IL" sz="1100" b="1" dirty="0"/>
        </a:p>
      </cdr:txBody>
    </cdr:sp>
  </cdr:relSizeAnchor>
  <cdr:relSizeAnchor xmlns:cdr="http://schemas.openxmlformats.org/drawingml/2006/chartDrawing">
    <cdr:from>
      <cdr:x>0.87114</cdr:x>
      <cdr:y>0.45772</cdr:y>
    </cdr:from>
    <cdr:to>
      <cdr:x>1</cdr:x>
      <cdr:y>0.67153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6234166" y="195753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1"/>
        <a:lstStyle xmlns:a="http://schemas.openxmlformats.org/drawingml/2006/main"/>
        <a:p xmlns:a="http://schemas.openxmlformats.org/drawingml/2006/main">
          <a:endParaRPr lang="he-IL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60A67AB-852D-4789-BE83-1BAC46AB97DE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453A765-16FE-4F10-94E1-B962078AFAA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2171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4538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61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3375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62163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9363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6563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33763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90963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179FEA2-1865-48B7-9D8F-080974817C11}" type="slidenum">
              <a:rPr lang="he-IL" altLang="he-IL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he-IL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he-I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37DB-A3BF-45DE-BED9-3410C14C6AF3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F77C-39AA-4D61-907A-317B15C345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97856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37DB-A3BF-45DE-BED9-3410C14C6AF3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F77C-39AA-4D61-907A-317B15C345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972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37DB-A3BF-45DE-BED9-3410C14C6AF3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F77C-39AA-4D61-907A-317B15C345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994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37DB-A3BF-45DE-BED9-3410C14C6AF3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F77C-39AA-4D61-907A-317B15C345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4283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37DB-A3BF-45DE-BED9-3410C14C6AF3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F77C-39AA-4D61-907A-317B15C345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2777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37DB-A3BF-45DE-BED9-3410C14C6AF3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F77C-39AA-4D61-907A-317B15C345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530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37DB-A3BF-45DE-BED9-3410C14C6AF3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F77C-39AA-4D61-907A-317B15C345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469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37DB-A3BF-45DE-BED9-3410C14C6AF3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F77C-39AA-4D61-907A-317B15C345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7164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37DB-A3BF-45DE-BED9-3410C14C6AF3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F77C-39AA-4D61-907A-317B15C345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2015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37DB-A3BF-45DE-BED9-3410C14C6AF3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F77C-39AA-4D61-907A-317B15C345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5354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37DB-A3BF-45DE-BED9-3410C14C6AF3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F77C-39AA-4D61-907A-317B15C345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814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637DB-A3BF-45DE-BED9-3410C14C6AF3}" type="datetimeFigureOut">
              <a:rPr lang="he-IL" smtClean="0"/>
              <a:t>י"ב/תשרי/תשע"ח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0F77C-39AA-4D61-907A-317B15C345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761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44450"/>
            <a:ext cx="88900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תמונה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218158"/>
            <a:ext cx="122396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47664" y="529516"/>
            <a:ext cx="56881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2800" dirty="0" smtClean="0">
                <a:solidFill>
                  <a:schemeClr val="accent1">
                    <a:lumMod val="50000"/>
                  </a:schemeClr>
                </a:solidFill>
                <a:latin typeface="Guttman Haim" pitchFamily="2" charset="-79"/>
                <a:cs typeface="Guttman Haim" pitchFamily="2" charset="-79"/>
              </a:rPr>
              <a:t>אגף בכיר נכסים וחברות</a:t>
            </a:r>
            <a:endParaRPr lang="he-IL" sz="1100" dirty="0">
              <a:solidFill>
                <a:schemeClr val="accent1">
                  <a:lumMod val="50000"/>
                </a:schemeClr>
              </a:solidFill>
              <a:latin typeface="Guttman Haim" pitchFamily="2" charset="-79"/>
              <a:cs typeface="Guttman Haim" pitchFamily="2" charset="-79"/>
            </a:endParaRPr>
          </a:p>
        </p:txBody>
      </p:sp>
      <p:cxnSp>
        <p:nvCxnSpPr>
          <p:cNvPr id="19" name="מחבר ישר 18"/>
          <p:cNvCxnSpPr/>
          <p:nvPr/>
        </p:nvCxnSpPr>
        <p:spPr>
          <a:xfrm>
            <a:off x="206962" y="1164585"/>
            <a:ext cx="8685518" cy="0"/>
          </a:xfrm>
          <a:prstGeom prst="line">
            <a:avLst/>
          </a:prstGeom>
          <a:ln w="60325">
            <a:solidFill>
              <a:srgbClr val="CC9900"/>
            </a:solidFill>
          </a:ln>
          <a:effectLst>
            <a:outerShdw blurRad="50800" dist="38100" dir="16200000" rotWithShape="0">
              <a:srgbClr val="CC9900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799290" y="3525361"/>
            <a:ext cx="764954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b="1" dirty="0" smtClean="0">
                <a:solidFill>
                  <a:schemeClr val="bg1"/>
                </a:solidFill>
              </a:rPr>
              <a:t>לנכים</a:t>
            </a:r>
            <a:endParaRPr lang="he-IL" sz="20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2858" y="1164585"/>
            <a:ext cx="824159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 smtClean="0">
                <a:solidFill>
                  <a:srgbClr val="003366"/>
                </a:solidFill>
              </a:rPr>
              <a:t>תקציב תחזוקת דיור ציבורי - 2014-2017 (אלפי ₪)</a:t>
            </a:r>
            <a:endParaRPr lang="he-IL" sz="2400" b="1" dirty="0">
              <a:solidFill>
                <a:srgbClr val="003366"/>
              </a:solidFill>
            </a:endParaRPr>
          </a:p>
        </p:txBody>
      </p:sp>
      <p:graphicFrame>
        <p:nvGraphicFramePr>
          <p:cNvPr id="9" name="תרשים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8017225"/>
              </p:ext>
            </p:extLst>
          </p:nvPr>
        </p:nvGraphicFramePr>
        <p:xfrm>
          <a:off x="1001658" y="1700808"/>
          <a:ext cx="7602789" cy="4420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83768" y="3794666"/>
            <a:ext cx="1008112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100" b="1" dirty="0" smtClean="0"/>
              <a:t>6,741 יח"ד</a:t>
            </a:r>
            <a:endParaRPr lang="he-IL" sz="1100" b="1" dirty="0"/>
          </a:p>
        </p:txBody>
      </p:sp>
    </p:spTree>
    <p:extLst>
      <p:ext uri="{BB962C8B-B14F-4D97-AF65-F5344CB8AC3E}">
        <p14:creationId xmlns:p14="http://schemas.microsoft.com/office/powerpoint/2010/main" val="35623312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32</Words>
  <Application>Microsoft Office PowerPoint</Application>
  <PresentationFormat>‫הצגה על המסך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מצגת של PowerPoint</vt:lpstr>
    </vt:vector>
  </TitlesOfParts>
  <Company>משרד הבינוי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SimaE</dc:creator>
  <cp:lastModifiedBy>M69</cp:lastModifiedBy>
  <cp:revision>2</cp:revision>
  <dcterms:created xsi:type="dcterms:W3CDTF">2017-10-01T08:56:39Z</dcterms:created>
  <dcterms:modified xsi:type="dcterms:W3CDTF">2017-10-02T09:55:10Z</dcterms:modified>
</cp:coreProperties>
</file>