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4"/>
  </p:sldMasterIdLst>
  <p:notesMasterIdLst>
    <p:notesMasterId r:id="rId21"/>
  </p:notesMasterIdLst>
  <p:sldIdLst>
    <p:sldId id="328" r:id="rId5"/>
    <p:sldId id="332" r:id="rId6"/>
    <p:sldId id="331" r:id="rId7"/>
    <p:sldId id="330" r:id="rId8"/>
    <p:sldId id="333" r:id="rId9"/>
    <p:sldId id="329" r:id="rId10"/>
    <p:sldId id="335" r:id="rId11"/>
    <p:sldId id="334" r:id="rId12"/>
    <p:sldId id="336" r:id="rId13"/>
    <p:sldId id="341" r:id="rId14"/>
    <p:sldId id="340" r:id="rId15"/>
    <p:sldId id="344" r:id="rId16"/>
    <p:sldId id="339" r:id="rId17"/>
    <p:sldId id="338" r:id="rId18"/>
    <p:sldId id="337" r:id="rId19"/>
    <p:sldId id="343" r:id="rId20"/>
  </p:sldIdLst>
  <p:sldSz cx="9144000" cy="6858000" type="screen4x3"/>
  <p:notesSz cx="6819900" cy="99314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C1D8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>
        <p:scale>
          <a:sx n="72" d="100"/>
          <a:sy n="72" d="100"/>
        </p:scale>
        <p:origin x="-2742" y="-9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63867" y="1"/>
            <a:ext cx="2956033" cy="496650"/>
          </a:xfrm>
          <a:prstGeom prst="rect">
            <a:avLst/>
          </a:prstGeom>
        </p:spPr>
        <p:txBody>
          <a:bodyPr vert="horz" lIns="91879" tIns="45939" rIns="91879" bIns="45939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93" y="1"/>
            <a:ext cx="2956033" cy="496650"/>
          </a:xfrm>
          <a:prstGeom prst="rect">
            <a:avLst/>
          </a:prstGeom>
        </p:spPr>
        <p:txBody>
          <a:bodyPr vert="horz" lIns="91879" tIns="45939" rIns="91879" bIns="45939" rtlCol="1"/>
          <a:lstStyle>
            <a:lvl1pPr algn="l">
              <a:defRPr sz="1200"/>
            </a:lvl1pPr>
          </a:lstStyle>
          <a:p>
            <a:fld id="{D170595A-0D1C-4C43-A99A-0E44D8E9F272}" type="datetimeFigureOut">
              <a:rPr lang="he-IL" smtClean="0"/>
              <a:t>ב'/אייר/תשע"ח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927100" y="744538"/>
            <a:ext cx="4965700" cy="3725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9" tIns="45939" rIns="91879" bIns="45939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1672" y="4717375"/>
            <a:ext cx="5456557" cy="4469849"/>
          </a:xfrm>
          <a:prstGeom prst="rect">
            <a:avLst/>
          </a:prstGeom>
        </p:spPr>
        <p:txBody>
          <a:bodyPr vert="horz" lIns="91879" tIns="45939" rIns="91879" bIns="45939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63867" y="9433153"/>
            <a:ext cx="2956033" cy="496649"/>
          </a:xfrm>
          <a:prstGeom prst="rect">
            <a:avLst/>
          </a:prstGeom>
        </p:spPr>
        <p:txBody>
          <a:bodyPr vert="horz" lIns="91879" tIns="45939" rIns="91879" bIns="45939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93" y="9433153"/>
            <a:ext cx="2956033" cy="496649"/>
          </a:xfrm>
          <a:prstGeom prst="rect">
            <a:avLst/>
          </a:prstGeom>
        </p:spPr>
        <p:txBody>
          <a:bodyPr vert="horz" lIns="91879" tIns="45939" rIns="91879" bIns="45939" rtlCol="1" anchor="b"/>
          <a:lstStyle>
            <a:lvl1pPr algn="l">
              <a:defRPr sz="1200"/>
            </a:lvl1pPr>
          </a:lstStyle>
          <a:p>
            <a:fld id="{2E5BB29D-98AB-4922-9127-C08CAF52C3C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597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שע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31646"/>
            <a:ext cx="7772400" cy="1470025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rgbClr val="000066"/>
                </a:solidFill>
                <a:cs typeface="+mn-cs"/>
              </a:defRPr>
            </a:lvl1pPr>
          </a:lstStyle>
          <a:p>
            <a:r>
              <a:rPr lang="he-IL" dirty="0" smtClean="0"/>
              <a:t>כותרת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11560" y="4534272"/>
            <a:ext cx="6400800" cy="766936"/>
          </a:xfrm>
        </p:spPr>
        <p:txBody>
          <a:bodyPr/>
          <a:lstStyle>
            <a:lvl1pPr marL="0" indent="0" algn="ctr">
              <a:buNone/>
              <a:defRPr sz="3200" b="1">
                <a:solidFill>
                  <a:srgbClr val="0000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dirty="0" smtClean="0"/>
              <a:t>כותרת משנה</a:t>
            </a:r>
            <a:endParaRPr lang="he-IL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1840" y="5517246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00066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e-IL"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03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שקופית שער - עם שם היחיד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140976"/>
            <a:ext cx="7772400" cy="1470025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rgbClr val="000066"/>
                </a:solidFill>
                <a:cs typeface="+mn-cs"/>
              </a:defRPr>
            </a:lvl1pPr>
          </a:lstStyle>
          <a:p>
            <a:r>
              <a:rPr lang="he-IL" dirty="0" smtClean="0"/>
              <a:t>כותרת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869160"/>
            <a:ext cx="6400800" cy="766936"/>
          </a:xfrm>
        </p:spPr>
        <p:txBody>
          <a:bodyPr>
            <a:normAutofit/>
          </a:bodyPr>
          <a:lstStyle>
            <a:lvl1pPr marL="0" indent="0" algn="ctr">
              <a:buNone/>
              <a:defRPr sz="3200" b="1">
                <a:solidFill>
                  <a:srgbClr val="0000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dirty="0" smtClean="0"/>
              <a:t>כותרת משנה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1840" y="5877286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00066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e-IL">
              <a:latin typeface="Calibri"/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39952" y="1628800"/>
            <a:ext cx="2952328" cy="38472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he-IL" sz="1900" dirty="0" smtClean="0">
                <a:solidFill>
                  <a:prstClr val="white"/>
                </a:solidFill>
                <a:latin typeface="Calibri"/>
                <a:cs typeface="Arial"/>
              </a:rPr>
              <a:t>אגף תכנון, תקצוב ותמחור</a:t>
            </a:r>
            <a:endParaRPr lang="he-IL" sz="1900" dirty="0">
              <a:solidFill>
                <a:prstClr val="white"/>
              </a:solidFill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80699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2776"/>
            <a:ext cx="8229600" cy="864096"/>
          </a:xfrm>
        </p:spPr>
        <p:txBody>
          <a:bodyPr>
            <a:normAutofit/>
          </a:bodyPr>
          <a:lstStyle>
            <a:lvl1pPr algn="r">
              <a:defRPr sz="3200" b="1">
                <a:solidFill>
                  <a:srgbClr val="000066"/>
                </a:solidFill>
                <a:cs typeface="+mn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816424"/>
          </a:xfrm>
        </p:spPr>
        <p:txBody>
          <a:bodyPr/>
          <a:lstStyle>
            <a:lvl1pPr>
              <a:defRPr sz="2400">
                <a:solidFill>
                  <a:srgbClr val="000066"/>
                </a:solidFill>
              </a:defRPr>
            </a:lvl1pPr>
            <a:lvl2pPr>
              <a:defRPr sz="2000" b="1">
                <a:solidFill>
                  <a:srgbClr val="000066"/>
                </a:solidFill>
              </a:defRPr>
            </a:lvl2pPr>
            <a:lvl3pPr>
              <a:defRPr sz="2000" b="1">
                <a:solidFill>
                  <a:srgbClr val="000066"/>
                </a:solidFill>
              </a:defRPr>
            </a:lvl3pPr>
            <a:lvl4pPr>
              <a:defRPr b="1">
                <a:solidFill>
                  <a:srgbClr val="000066"/>
                </a:solidFill>
              </a:defRPr>
            </a:lvl4pPr>
            <a:lvl5pPr>
              <a:defRPr b="1">
                <a:solidFill>
                  <a:srgbClr val="000066"/>
                </a:solidFill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900">
                <a:solidFill>
                  <a:srgbClr val="000066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e-IL" dirty="0">
              <a:latin typeface="Calibri"/>
              <a:cs typeface="Arial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20" y="6407385"/>
            <a:ext cx="2071702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</a:pPr>
            <a:r>
              <a:rPr lang="he-IL" sz="1400" dirty="0" smtClean="0">
                <a:solidFill>
                  <a:srgbClr val="000066"/>
                </a:solidFill>
                <a:latin typeface="Calibri"/>
                <a:cs typeface="Arial"/>
              </a:rPr>
              <a:t>אגף תכנון, תקצוב ותמחור</a:t>
            </a:r>
            <a:endParaRPr lang="he-IL" sz="1400" dirty="0">
              <a:solidFill>
                <a:srgbClr val="000066"/>
              </a:solidFill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8843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כותרת ותוכן - ללא שם היחיד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864096"/>
          </a:xfrm>
        </p:spPr>
        <p:txBody>
          <a:bodyPr>
            <a:normAutofit/>
          </a:bodyPr>
          <a:lstStyle>
            <a:lvl1pPr algn="r">
              <a:defRPr sz="3200" b="1">
                <a:solidFill>
                  <a:srgbClr val="000066"/>
                </a:solidFill>
                <a:cs typeface="+mn-cs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92896"/>
            <a:ext cx="8229600" cy="3816424"/>
          </a:xfrm>
        </p:spPr>
        <p:txBody>
          <a:bodyPr/>
          <a:lstStyle>
            <a:lvl1pPr>
              <a:defRPr sz="2400">
                <a:solidFill>
                  <a:srgbClr val="000066"/>
                </a:solidFill>
              </a:defRPr>
            </a:lvl1pPr>
            <a:lvl2pPr>
              <a:defRPr sz="2000" b="1">
                <a:solidFill>
                  <a:srgbClr val="000066"/>
                </a:solidFill>
              </a:defRPr>
            </a:lvl2pPr>
            <a:lvl3pPr>
              <a:defRPr sz="2000" b="1">
                <a:solidFill>
                  <a:srgbClr val="000066"/>
                </a:solidFill>
              </a:defRPr>
            </a:lvl3pPr>
            <a:lvl4pPr>
              <a:defRPr b="1">
                <a:solidFill>
                  <a:srgbClr val="000066"/>
                </a:solidFill>
              </a:defRPr>
            </a:lvl4pPr>
            <a:lvl5pPr>
              <a:defRPr b="1">
                <a:solidFill>
                  <a:srgbClr val="000066"/>
                </a:solidFill>
              </a:defRPr>
            </a:lvl5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64"/>
            <a:ext cx="2895600" cy="365125"/>
          </a:xfrm>
          <a:prstGeom prst="rect">
            <a:avLst/>
          </a:prstGeom>
        </p:spPr>
        <p:txBody>
          <a:bodyPr/>
          <a:lstStyle>
            <a:lvl1pPr algn="ctr">
              <a:defRPr sz="1900">
                <a:solidFill>
                  <a:schemeClr val="bg1"/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he-IL">
              <a:solidFill>
                <a:prstClr val="white"/>
              </a:solidFill>
              <a:latin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1932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>
          <a:xfrm>
            <a:off x="2667000" y="6356364"/>
            <a:ext cx="3352800" cy="365125"/>
          </a:xfrm>
          <a:prstGeom prst="rect">
            <a:avLst/>
          </a:prstGeom>
        </p:spPr>
        <p:txBody>
          <a:bodyPr/>
          <a:lstStyle/>
          <a:p>
            <a:pPr algn="l" rtl="0"/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>
          <a:xfrm>
            <a:off x="7924800" y="6356364"/>
            <a:ext cx="7620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042AED99-7FB4-404E-8A97-64753DCE42EC}" type="slidenum">
              <a:rPr lang="en-U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l" rtl="0"/>
              <a:t>‹#›</a:t>
            </a:fld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79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/>
          <a:lstStyle/>
          <a:p>
            <a:pPr algn="l" rtl="0"/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>
          <a:xfrm>
            <a:off x="2667000" y="6356364"/>
            <a:ext cx="3352800" cy="365125"/>
          </a:xfrm>
          <a:prstGeom prst="rect">
            <a:avLst/>
          </a:prstGeom>
        </p:spPr>
        <p:txBody>
          <a:bodyPr/>
          <a:lstStyle/>
          <a:p>
            <a:pPr algn="l" rtl="0"/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7924800" y="6356364"/>
            <a:ext cx="7620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042AED99-7FB4-404E-8A97-64753DCE42EC}" type="slidenum">
              <a:rPr lang="en-U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l" rtl="0"/>
              <a:t>‹#›</a:t>
            </a:fld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8786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7037" y="98186"/>
            <a:ext cx="6232967" cy="668352"/>
          </a:xfrm>
        </p:spPr>
        <p:txBody>
          <a:bodyPr>
            <a:normAutofit/>
          </a:bodyPr>
          <a:lstStyle>
            <a:lvl1pPr algn="r">
              <a:defRPr sz="3200" b="1">
                <a:solidFill>
                  <a:srgbClr val="92D050"/>
                </a:solidFill>
              </a:defRPr>
            </a:lvl1pPr>
          </a:lstStyle>
          <a:p>
            <a:r>
              <a:rPr lang="he-IL" dirty="0" smtClean="0"/>
              <a:t>אבגד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57950" y="6356368"/>
            <a:ext cx="20574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245B350D-B151-4CD1-9375-50417A39CC34}" type="datetime8">
              <a:rPr lang="he-IL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pPr algn="l" rtl="0"/>
              <a:t>17 אפריל 18</a:t>
            </a:fld>
            <a:endParaRPr lang="he-IL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6" y="6356368"/>
            <a:ext cx="3086100" cy="365125"/>
          </a:xfrm>
          <a:prstGeom prst="rect">
            <a:avLst/>
          </a:prstGeom>
        </p:spPr>
        <p:txBody>
          <a:bodyPr/>
          <a:lstStyle/>
          <a:p>
            <a:pPr algn="l" rtl="0"/>
            <a:endParaRPr lang="he-IL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4587" y="6356368"/>
            <a:ext cx="2057400" cy="365125"/>
          </a:xfrm>
          <a:prstGeom prst="rect">
            <a:avLst/>
          </a:prstGeom>
        </p:spPr>
        <p:txBody>
          <a:bodyPr/>
          <a:lstStyle/>
          <a:p>
            <a:pPr algn="l" rtl="0"/>
            <a:fld id="{06BF8031-F39A-4F3D-BF2A-11D80963AD49}" type="slidenum">
              <a:rPr lang="he-IL" smtClean="0">
                <a:solidFill>
                  <a:prstClr val="black">
                    <a:tint val="75000"/>
                  </a:prstClr>
                </a:solidFill>
                <a:latin typeface="Arial" pitchFamily="34" charset="0"/>
                <a:cs typeface="Arial" pitchFamily="34" charset="0"/>
              </a:rPr>
              <a:pPr algn="l" rtl="0"/>
              <a:t>‹#›</a:t>
            </a:fld>
            <a:endParaRPr lang="he-IL">
              <a:solidFill>
                <a:prstClr val="black">
                  <a:tint val="7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תמונה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" t="7373" r="58851" b="67335"/>
          <a:stretch/>
        </p:blipFill>
        <p:spPr>
          <a:xfrm>
            <a:off x="7925086" y="6003179"/>
            <a:ext cx="1218914" cy="85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27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9389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dirty="0" smtClean="0"/>
              <a:t>לחץ כדי לערוך סגנון כותרת של תבנית בסיס</a:t>
            </a:r>
            <a:endParaRPr lang="he-I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19475"/>
            <a:ext cx="8229600" cy="3877891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54138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914400" rtl="1" eaLnBrk="1" latinLnBrk="0" hangingPunct="1">
        <a:spcBef>
          <a:spcPct val="0"/>
        </a:spcBef>
        <a:buNone/>
        <a:defRPr sz="3200" kern="1200">
          <a:solidFill>
            <a:srgbClr val="000066"/>
          </a:solidFill>
          <a:latin typeface="+mj-lt"/>
          <a:ea typeface="+mj-ea"/>
          <a:cs typeface="+mn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0066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000066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0066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0066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35345" y="2132856"/>
            <a:ext cx="8784975" cy="1470025"/>
          </a:xfrm>
          <a:prstGeom prst="rect">
            <a:avLst/>
          </a:prstGeom>
          <a:ln>
            <a:noFill/>
          </a:ln>
        </p:spPr>
        <p:txBody>
          <a:bodyPr vert="horz" lIns="91440" tIns="0" rIns="91440" bIns="0" rtlCol="1" anchor="b">
            <a:normAutofit fontScale="92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5600" b="1" kern="1200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he-IL" dirty="0" smtClean="0">
                <a:solidFill>
                  <a:srgbClr val="000066"/>
                </a:solidFill>
                <a:cs typeface="+mn-cs"/>
              </a:rPr>
              <a:t>חיזוק מבנים כנגד רעידות אדמה </a:t>
            </a:r>
            <a:endParaRPr lang="he-IL" dirty="0">
              <a:solidFill>
                <a:srgbClr val="000066"/>
              </a:solidFill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5594" y="5877272"/>
            <a:ext cx="136815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 smtClean="0"/>
              <a:t>1/2018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1018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7601" y="1760769"/>
            <a:ext cx="8640960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he-IL" sz="2400" dirty="0" smtClean="0"/>
              <a:t>ב- </a:t>
            </a:r>
            <a:r>
              <a:rPr lang="he-IL" sz="2400" dirty="0"/>
              <a:t>2008 החלטת ממשלה על הקצאת תקציב בסך </a:t>
            </a:r>
            <a:r>
              <a:rPr lang="he-IL" sz="2400" dirty="0" smtClean="0"/>
              <a:t>3.5 </a:t>
            </a:r>
            <a:r>
              <a:rPr lang="he-IL" sz="2400" dirty="0" err="1" smtClean="0"/>
              <a:t>מליארד</a:t>
            </a:r>
            <a:r>
              <a:rPr lang="he-IL" sz="2400" dirty="0" smtClean="0"/>
              <a:t> </a:t>
            </a:r>
            <a:r>
              <a:rPr lang="he-IL" sz="2400" dirty="0"/>
              <a:t>₪ </a:t>
            </a:r>
            <a:r>
              <a:rPr lang="he-IL" sz="2400" dirty="0" smtClean="0"/>
              <a:t>  </a:t>
            </a:r>
          </a:p>
          <a:p>
            <a:r>
              <a:rPr lang="he-IL" sz="2400" dirty="0"/>
              <a:t> </a:t>
            </a:r>
            <a:r>
              <a:rPr lang="he-IL" sz="2400" dirty="0" smtClean="0"/>
              <a:t>   בפריסה </a:t>
            </a:r>
            <a:r>
              <a:rPr lang="he-IL" sz="2400" dirty="0"/>
              <a:t>ל- 25 שנה לחיזוק מבנים </a:t>
            </a:r>
            <a:r>
              <a:rPr lang="he-IL" sz="2400" dirty="0" smtClean="0"/>
              <a:t>ממשלתיים שנבנו </a:t>
            </a:r>
            <a:r>
              <a:rPr lang="he-IL" sz="2400" dirty="0"/>
              <a:t>לפני שנת </a:t>
            </a:r>
            <a:r>
              <a:rPr lang="he-IL" sz="2400" dirty="0" smtClean="0"/>
              <a:t> 1980</a:t>
            </a:r>
            <a:r>
              <a:rPr lang="he-IL" sz="2400" dirty="0"/>
              <a:t>. </a:t>
            </a:r>
            <a:endParaRPr lang="he-IL" sz="2400" dirty="0" smtClean="0"/>
          </a:p>
          <a:p>
            <a:endParaRPr lang="he-IL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he-IL" sz="2400" dirty="0" smtClean="0"/>
              <a:t>התקציב </a:t>
            </a:r>
            <a:r>
              <a:rPr lang="he-IL" sz="2400" dirty="0"/>
              <a:t>השנתי בסך של 140 </a:t>
            </a:r>
            <a:r>
              <a:rPr lang="he-IL" sz="2400" dirty="0" err="1"/>
              <a:t>מלש"ח</a:t>
            </a:r>
            <a:r>
              <a:rPr lang="he-IL" sz="2400" dirty="0"/>
              <a:t> יועד ל-4 משרדים: </a:t>
            </a:r>
            <a:r>
              <a:rPr lang="he-IL" sz="2400" dirty="0" smtClean="0"/>
              <a:t>בריאות, </a:t>
            </a:r>
          </a:p>
          <a:p>
            <a:r>
              <a:rPr lang="he-IL" sz="2400" dirty="0" smtClean="0"/>
              <a:t>    רווחה</a:t>
            </a:r>
            <a:r>
              <a:rPr lang="he-IL" sz="2400" dirty="0"/>
              <a:t>, חינוך ובטחון פנים. מימון משותף לאוצר ולמשרדים.</a:t>
            </a:r>
          </a:p>
          <a:p>
            <a:endParaRPr lang="he-IL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he-IL" sz="2400" dirty="0" smtClean="0"/>
              <a:t>תקציב הבריאות נקבע 40 </a:t>
            </a:r>
            <a:r>
              <a:rPr lang="he-IL" sz="2400" dirty="0" err="1" smtClean="0"/>
              <a:t>מלש"ח</a:t>
            </a:r>
            <a:r>
              <a:rPr lang="he-IL" sz="2400" dirty="0" smtClean="0"/>
              <a:t> לשנה החל מ- 2011 בחלוקה שווה בין האוצר והמשרד. התקציבים הוקפאו ב -2013, כמו כן האוצר לקח את התקציבים של 2011 ו-2012, כולל חלקו של המשרד, למימון התחייבויות אחרות. סכומים שלא הוחזרו. </a:t>
            </a:r>
            <a:endParaRPr lang="he-IL" sz="2400" dirty="0"/>
          </a:p>
          <a:p>
            <a:endParaRPr lang="he-IL" sz="2400" dirty="0"/>
          </a:p>
          <a:p>
            <a:r>
              <a:rPr lang="he-IL" sz="2400" dirty="0"/>
              <a:t>* ועדת היגוי </a:t>
            </a:r>
            <a:r>
              <a:rPr lang="he-IL" sz="2400" dirty="0" err="1" smtClean="0"/>
              <a:t>בינמשרדית</a:t>
            </a:r>
            <a:r>
              <a:rPr lang="he-IL" sz="2400" dirty="0" smtClean="0"/>
              <a:t> </a:t>
            </a:r>
            <a:r>
              <a:rPr lang="he-IL" sz="2400" dirty="0"/>
              <a:t>הגישה רשימה של </a:t>
            </a:r>
            <a:r>
              <a:rPr lang="he-IL" sz="2400" dirty="0" smtClean="0"/>
              <a:t>3,500 </a:t>
            </a:r>
            <a:r>
              <a:rPr lang="he-IL" sz="2400" dirty="0"/>
              <a:t>מבני ציבור  </a:t>
            </a:r>
          </a:p>
          <a:p>
            <a:r>
              <a:rPr lang="he-IL" sz="2400" dirty="0"/>
              <a:t>  הזקוקים לחיזוק מתוכם </a:t>
            </a:r>
            <a:r>
              <a:rPr lang="he-IL" sz="2400" dirty="0" err="1"/>
              <a:t>תיעדפה</a:t>
            </a:r>
            <a:r>
              <a:rPr lang="he-IL" sz="2400" dirty="0"/>
              <a:t> 250 מבנים.</a:t>
            </a:r>
          </a:p>
          <a:p>
            <a:r>
              <a:rPr lang="he-IL" dirty="0"/>
              <a:t>	</a:t>
            </a:r>
            <a:r>
              <a:rPr lang="he-IL" dirty="0" smtClean="0"/>
              <a:t> </a:t>
            </a:r>
            <a:endParaRPr lang="he-IL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318474" y="1124744"/>
            <a:ext cx="678191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dirty="0" smtClean="0">
                <a:solidFill>
                  <a:srgbClr val="C1D83B"/>
                </a:solidFill>
              </a:rPr>
              <a:t>חיזוק מבנים כנגד רעידות אדמה </a:t>
            </a:r>
            <a:endParaRPr lang="he-IL" sz="3600" b="1" dirty="0">
              <a:solidFill>
                <a:srgbClr val="C1D8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67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3568" y="1484785"/>
            <a:ext cx="7920880" cy="452431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sz="2400" dirty="0"/>
          </a:p>
          <a:p>
            <a:r>
              <a:rPr lang="he-IL" sz="2400" dirty="0"/>
              <a:t>*לא קיים תקן ישראלי לחיזוק </a:t>
            </a:r>
            <a:r>
              <a:rPr lang="he-IL" sz="2400" dirty="0" smtClean="0"/>
              <a:t>מבנים קיימים כנגד </a:t>
            </a:r>
            <a:r>
              <a:rPr lang="he-IL" sz="2400" dirty="0"/>
              <a:t>רעידות אדמה.</a:t>
            </a:r>
          </a:p>
          <a:p>
            <a:endParaRPr lang="he-IL" sz="2400" dirty="0"/>
          </a:p>
          <a:p>
            <a:r>
              <a:rPr lang="he-IL" sz="2400" dirty="0"/>
              <a:t>*בעיתיות רבה בביצוע </a:t>
            </a:r>
            <a:r>
              <a:rPr lang="he-IL" sz="2400" dirty="0" smtClean="0"/>
              <a:t>החיזוק </a:t>
            </a:r>
            <a:r>
              <a:rPr lang="he-IL" sz="2400" dirty="0" err="1" smtClean="0"/>
              <a:t>בבתי"ח</a:t>
            </a:r>
            <a:r>
              <a:rPr lang="he-IL" sz="2400" dirty="0" smtClean="0"/>
              <a:t> וחשש </a:t>
            </a:r>
            <a:r>
              <a:rPr lang="he-IL" sz="2400" dirty="0"/>
              <a:t>רציני </a:t>
            </a:r>
            <a:r>
              <a:rPr lang="he-IL" sz="2400" dirty="0" err="1"/>
              <a:t>לשבוש</a:t>
            </a:r>
            <a:r>
              <a:rPr lang="he-IL" sz="2400" dirty="0"/>
              <a:t> הפעילות הרפואית.</a:t>
            </a:r>
          </a:p>
          <a:p>
            <a:endParaRPr lang="he-IL" sz="2400" dirty="0"/>
          </a:p>
          <a:p>
            <a:r>
              <a:rPr lang="he-IL" sz="2400" dirty="0"/>
              <a:t>*חיזוק המבנים צריך לאפשר </a:t>
            </a:r>
            <a:r>
              <a:rPr lang="he-IL" sz="2400" dirty="0" smtClean="0"/>
              <a:t>ספיגת רעידות </a:t>
            </a:r>
            <a:r>
              <a:rPr lang="he-IL" sz="2400" dirty="0"/>
              <a:t>בלא לפגוע במערכות לא </a:t>
            </a:r>
            <a:r>
              <a:rPr lang="he-IL" sz="2400" dirty="0" smtClean="0"/>
              <a:t>סטרוקטורליות (צנרת, ציוד רפואי ומשקי).</a:t>
            </a:r>
            <a:endParaRPr lang="he-IL" sz="2400" dirty="0"/>
          </a:p>
          <a:p>
            <a:endParaRPr lang="he-IL" sz="2400" dirty="0"/>
          </a:p>
          <a:p>
            <a:r>
              <a:rPr lang="he-IL" sz="2400" dirty="0"/>
              <a:t>*יש צורך בחיזוק של מבנים </a:t>
            </a:r>
            <a:r>
              <a:rPr lang="he-IL" sz="2400" dirty="0" err="1"/>
              <a:t>בבתי"ח</a:t>
            </a:r>
            <a:r>
              <a:rPr lang="he-IL" sz="2400" dirty="0"/>
              <a:t> </a:t>
            </a:r>
            <a:r>
              <a:rPr lang="he-IL" sz="2400" dirty="0" err="1"/>
              <a:t>בהקף</a:t>
            </a:r>
            <a:r>
              <a:rPr lang="he-IL" sz="2400" dirty="0"/>
              <a:t> של כ- </a:t>
            </a:r>
          </a:p>
          <a:p>
            <a:r>
              <a:rPr lang="he-IL" sz="2400" dirty="0"/>
              <a:t>  1,200,000 מ"ר וכן במאות מרפאות ותחנות בקהילה.   </a:t>
            </a:r>
          </a:p>
          <a:p>
            <a:r>
              <a:rPr lang="he-IL" sz="2400" dirty="0"/>
              <a:t>  אומדן עלות כ- 2 </a:t>
            </a:r>
            <a:r>
              <a:rPr lang="he-IL" sz="2400" dirty="0" err="1"/>
              <a:t>מליארד</a:t>
            </a:r>
            <a:r>
              <a:rPr lang="he-IL" sz="2400" dirty="0"/>
              <a:t> </a:t>
            </a:r>
            <a:r>
              <a:rPr lang="he-IL" sz="2400" dirty="0" smtClean="0"/>
              <a:t>₪ בכלל המערכת.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30130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מלבן 4"/>
          <p:cNvSpPr/>
          <p:nvPr/>
        </p:nvSpPr>
        <p:spPr>
          <a:xfrm>
            <a:off x="1403648" y="1484784"/>
            <a:ext cx="684076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3600" b="1" u="sng" dirty="0">
                <a:solidFill>
                  <a:srgbClr val="C1D83B"/>
                </a:solidFill>
              </a:rPr>
              <a:t>קריטריונים </a:t>
            </a:r>
            <a:r>
              <a:rPr lang="he-IL" sz="3600" b="1" u="sng" dirty="0" err="1">
                <a:solidFill>
                  <a:srgbClr val="C1D83B"/>
                </a:solidFill>
              </a:rPr>
              <a:t>לתעדוף</a:t>
            </a:r>
            <a:r>
              <a:rPr lang="he-IL" sz="3600" b="1" u="sng" dirty="0">
                <a:solidFill>
                  <a:srgbClr val="C1D83B"/>
                </a:solidFill>
              </a:rPr>
              <a:t> מבנים</a:t>
            </a:r>
            <a:endParaRPr lang="he-IL" sz="2400" b="1" u="sng" dirty="0">
              <a:solidFill>
                <a:srgbClr val="C1D83B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*מיקום גאוגרפי עפ"י מפה סיסמולוגית.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*שימוש המבנה.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*שנת הבניה.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*מספר קומות מעל הקרקע.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*האם קיימת קומת עמודים פתוחה.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*מספר השוהים במבנה.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*מכפלת מס' השוהים בשעות הפעילות.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*האם ניתן לחזק את המבנה </a:t>
            </a:r>
            <a:r>
              <a:rPr lang="he-IL" sz="2400" dirty="0" err="1">
                <a:solidFill>
                  <a:prstClr val="black"/>
                </a:solidFill>
              </a:rPr>
              <a:t>מיידית</a:t>
            </a:r>
            <a:r>
              <a:rPr lang="he-IL" sz="2400" dirty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*האם נערכה בדיקה הנדסית.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*האם נערכו בדיקות קרקע.</a:t>
            </a: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*יעוד המבנה בשעת חרום.</a:t>
            </a:r>
          </a:p>
        </p:txBody>
      </p:sp>
    </p:spTree>
    <p:extLst>
      <p:ext uri="{BB962C8B-B14F-4D97-AF65-F5344CB8AC3E}">
        <p14:creationId xmlns:p14="http://schemas.microsoft.com/office/powerpoint/2010/main" val="3778570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59760"/>
              </p:ext>
            </p:extLst>
          </p:nvPr>
        </p:nvGraphicFramePr>
        <p:xfrm>
          <a:off x="683568" y="2170979"/>
          <a:ext cx="8064897" cy="399432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217848"/>
                <a:gridCol w="3780420"/>
                <a:gridCol w="2066629"/>
              </a:tblGrid>
              <a:tr h="626450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sng" strike="noStrike" dirty="0">
                          <a:effectLst/>
                        </a:rPr>
                        <a:t>ישוב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sng" strike="noStrike">
                          <a:effectLst/>
                        </a:rPr>
                        <a:t>תאור המבנה</a:t>
                      </a:r>
                      <a:endParaRPr lang="he-IL" sz="2000" b="0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sng" strike="noStrike" dirty="0">
                          <a:effectLst/>
                        </a:rPr>
                        <a:t>ציון משוקלל ע"פ קריטריונים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0098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>
                          <a:effectLst/>
                        </a:rPr>
                        <a:t>צפת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 בי"ח זיו אשפוז מרכזי 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183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0098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>
                          <a:effectLst/>
                        </a:rPr>
                        <a:t>חיפה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 בי"ח בני ציון בנין מערבי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175.5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0098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חיפה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 בי"ח רמב"ם בנין אשפוז ראשי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171.5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36716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עכו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 בי"ח מזרע מרכז לבריאות הנפש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164.8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0098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חיפה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>
                          <a:effectLst/>
                        </a:rPr>
                        <a:t> בי"ח כרמל בנין ראשי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164.5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0098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חיפה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>
                          <a:effectLst/>
                        </a:rPr>
                        <a:t> בי"ח רמב"ם מרפאות חוץ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163.5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00989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חיפה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 בי"ח </a:t>
                      </a:r>
                      <a:r>
                        <a:rPr lang="he-IL" sz="2000" u="none" strike="noStrike" dirty="0" smtClean="0">
                          <a:effectLst/>
                        </a:rPr>
                        <a:t>בני ציון </a:t>
                      </a:r>
                      <a:r>
                        <a:rPr lang="he-IL" sz="2000" u="none" strike="noStrike" dirty="0">
                          <a:effectLst/>
                        </a:rPr>
                        <a:t>אשפוז מרכזי 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162.5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525225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צפת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>
                          <a:effectLst/>
                        </a:rPr>
                        <a:t> בי"ח זיו ביה"ס לאחיות משרדי הנהלה 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158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747652" y="1556792"/>
            <a:ext cx="8000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 smtClean="0">
                <a:solidFill>
                  <a:srgbClr val="C1D83B"/>
                </a:solidFill>
              </a:rPr>
              <a:t>רשימת המבנים בעדיפות </a:t>
            </a:r>
          </a:p>
          <a:p>
            <a:endParaRPr lang="he-IL" sz="3600" b="1" dirty="0">
              <a:solidFill>
                <a:srgbClr val="C1D8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73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634980"/>
              </p:ext>
            </p:extLst>
          </p:nvPr>
        </p:nvGraphicFramePr>
        <p:xfrm>
          <a:off x="827586" y="2374885"/>
          <a:ext cx="8064895" cy="3938444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584140"/>
                <a:gridCol w="4184393"/>
                <a:gridCol w="2296362"/>
              </a:tblGrid>
              <a:tr h="6132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sng" strike="noStrike" dirty="0">
                          <a:effectLst/>
                        </a:rPr>
                        <a:t>ישוב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sng" strike="noStrike" dirty="0" err="1">
                          <a:effectLst/>
                        </a:rPr>
                        <a:t>תאור</a:t>
                      </a:r>
                      <a:r>
                        <a:rPr lang="he-IL" sz="2000" u="sng" strike="noStrike" dirty="0">
                          <a:effectLst/>
                        </a:rPr>
                        <a:t> המבנה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sng" strike="noStrike" dirty="0">
                          <a:effectLst/>
                        </a:rPr>
                        <a:t>ציון משוקלל ע"פ קריטריונים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1515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>
                          <a:effectLst/>
                        </a:rPr>
                        <a:t>חיפה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 בי"ח רמב"ם בנין אשפוז מנדלסון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157.5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1515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אילת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 בי"ח יוספטל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156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1515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ירושלים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 ביה"ח הדסה עין כרם </a:t>
                      </a:r>
                      <a:r>
                        <a:rPr lang="he-IL" sz="2000" u="none" strike="noStrike" dirty="0" smtClean="0">
                          <a:effectLst/>
                        </a:rPr>
                        <a:t>– מבנה מרכזי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154.5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1515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ירושלים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>
                          <a:effectLst/>
                        </a:rPr>
                        <a:t> ביקור חולים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148.5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1515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חיפה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>
                          <a:effectLst/>
                        </a:rPr>
                        <a:t> בי"ח בני ציון בי"ס לאחיות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144.5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1515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חיפה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>
                          <a:effectLst/>
                        </a:rPr>
                        <a:t> בי"ח בני ציון מרפאות חוץ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141.5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1515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מגדל העמק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>
                          <a:effectLst/>
                        </a:rPr>
                        <a:t> מרפאות קופת חולים כללית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139.5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1515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פתח תקוה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>
                          <a:effectLst/>
                        </a:rPr>
                        <a:t> בית חולים "בית רבקה"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138.5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3275856" y="1556792"/>
            <a:ext cx="5328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3600" b="1" dirty="0" smtClean="0">
                <a:solidFill>
                  <a:srgbClr val="C1D83B"/>
                </a:solidFill>
              </a:rPr>
              <a:t>רשימת </a:t>
            </a:r>
            <a:r>
              <a:rPr lang="he-IL" sz="3600" b="1" dirty="0">
                <a:solidFill>
                  <a:srgbClr val="C1D83B"/>
                </a:solidFill>
              </a:rPr>
              <a:t>המבנים בעדיפות </a:t>
            </a:r>
          </a:p>
        </p:txBody>
      </p:sp>
    </p:spTree>
    <p:extLst>
      <p:ext uri="{BB962C8B-B14F-4D97-AF65-F5344CB8AC3E}">
        <p14:creationId xmlns:p14="http://schemas.microsoft.com/office/powerpoint/2010/main" val="3830974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894883"/>
              </p:ext>
            </p:extLst>
          </p:nvPr>
        </p:nvGraphicFramePr>
        <p:xfrm>
          <a:off x="747653" y="2367174"/>
          <a:ext cx="8144827" cy="3576678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508928"/>
                <a:gridCol w="3643901"/>
                <a:gridCol w="1991998"/>
              </a:tblGrid>
              <a:tr h="84580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 dirty="0">
                          <a:effectLst/>
                        </a:rPr>
                        <a:t>ישוב</a:t>
                      </a:r>
                      <a:endParaRPr lang="he-IL" sz="2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 dirty="0" err="1">
                          <a:effectLst/>
                        </a:rPr>
                        <a:t>תאור</a:t>
                      </a:r>
                      <a:r>
                        <a:rPr lang="he-IL" sz="2400" u="sng" strike="noStrike" dirty="0">
                          <a:effectLst/>
                        </a:rPr>
                        <a:t> המבנה</a:t>
                      </a:r>
                      <a:endParaRPr lang="he-IL" sz="2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 dirty="0">
                          <a:effectLst/>
                        </a:rPr>
                        <a:t>ציון משוקלל ע"פ קריטריונים</a:t>
                      </a:r>
                      <a:endParaRPr lang="he-IL" sz="2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5502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 dirty="0">
                          <a:effectLst/>
                        </a:rPr>
                        <a:t>פתח תקוה 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 dirty="0">
                          <a:effectLst/>
                        </a:rPr>
                        <a:t> בית חולים השרון 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>
                          <a:effectLst/>
                        </a:rPr>
                        <a:t>138.5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529868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נצרת עילית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 dirty="0">
                          <a:effectLst/>
                        </a:rPr>
                        <a:t> מרפאה לבריאות המשפחה 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135.5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5502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 dirty="0" smtClean="0">
                          <a:effectLst/>
                        </a:rPr>
                        <a:t>ירושלים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ביה"ח אוגוסטה ויקטוריה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125.5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5502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דימונה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מרפאת שיניים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124.3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55025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נאות הכיכר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מרפאת שיניים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123.5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747652" y="1556792"/>
            <a:ext cx="8000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 smtClean="0">
                <a:solidFill>
                  <a:srgbClr val="C1D83B"/>
                </a:solidFill>
              </a:rPr>
              <a:t>רשימת המבנים בעדיפות </a:t>
            </a:r>
          </a:p>
          <a:p>
            <a:endParaRPr lang="he-IL" sz="3600" b="1" dirty="0">
              <a:solidFill>
                <a:srgbClr val="C1D8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50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0600430"/>
              </p:ext>
            </p:extLst>
          </p:nvPr>
        </p:nvGraphicFramePr>
        <p:xfrm>
          <a:off x="768553" y="2256270"/>
          <a:ext cx="7979911" cy="4143437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194475"/>
                <a:gridCol w="3740584"/>
                <a:gridCol w="2044852"/>
              </a:tblGrid>
              <a:tr h="1028714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 dirty="0">
                          <a:effectLst/>
                        </a:rPr>
                        <a:t>ישוב</a:t>
                      </a:r>
                      <a:endParaRPr lang="he-IL" sz="2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 dirty="0" err="1">
                          <a:effectLst/>
                        </a:rPr>
                        <a:t>תאור</a:t>
                      </a:r>
                      <a:r>
                        <a:rPr lang="he-IL" sz="2400" u="sng" strike="noStrike" dirty="0">
                          <a:effectLst/>
                        </a:rPr>
                        <a:t> המבנה</a:t>
                      </a:r>
                      <a:endParaRPr lang="he-IL" sz="2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 dirty="0">
                          <a:effectLst/>
                        </a:rPr>
                        <a:t>ציון משוקלל ע"פ קריטריונים</a:t>
                      </a:r>
                      <a:endParaRPr lang="he-IL" sz="2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37043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 dirty="0">
                          <a:effectLst/>
                        </a:rPr>
                        <a:t>נחל עוז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 dirty="0">
                          <a:effectLst/>
                        </a:rPr>
                        <a:t> מרפאת שיניים 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>
                          <a:effectLst/>
                        </a:rPr>
                        <a:t>118.5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37043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נתיבות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בית חולים גריאטרי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116.5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37043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גבים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מרפאה ומבנה מב"ס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115.5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37043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נחל עוז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מרפאה כללית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114.5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37043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ברור חיל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 dirty="0">
                          <a:effectLst/>
                        </a:rPr>
                        <a:t> מרפאה 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113.5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37043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דימונה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מרפאת טיפת חלב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112.3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37043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בית זית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מרפאה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110.5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50106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>
                          <a:effectLst/>
                        </a:rPr>
                        <a:t>ניר עם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>
                          <a:effectLst/>
                        </a:rPr>
                        <a:t> מרפאה </a:t>
                      </a:r>
                      <a:endParaRPr lang="he-IL" sz="24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105.6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2267744" y="1412776"/>
            <a:ext cx="60121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3600" b="1" dirty="0">
                <a:solidFill>
                  <a:srgbClr val="C1D83B"/>
                </a:solidFill>
              </a:rPr>
              <a:t>רשימת המבנים בעדיפות </a:t>
            </a:r>
          </a:p>
        </p:txBody>
      </p:sp>
    </p:spTree>
    <p:extLst>
      <p:ext uri="{BB962C8B-B14F-4D97-AF65-F5344CB8AC3E}">
        <p14:creationId xmlns:p14="http://schemas.microsoft.com/office/powerpoint/2010/main" val="395924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9</a:t>
            </a:fld>
            <a:endParaRPr lang="en-US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8478152"/>
              </p:ext>
            </p:extLst>
          </p:nvPr>
        </p:nvGraphicFramePr>
        <p:xfrm>
          <a:off x="467544" y="2526288"/>
          <a:ext cx="8280920" cy="2322142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2277253"/>
                <a:gridCol w="3881681"/>
                <a:gridCol w="2121986"/>
              </a:tblGrid>
              <a:tr h="864097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 dirty="0">
                          <a:effectLst/>
                        </a:rPr>
                        <a:t>ישוב</a:t>
                      </a:r>
                      <a:endParaRPr lang="he-IL" sz="2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>
                          <a:effectLst/>
                        </a:rPr>
                        <a:t>תאור המבנה</a:t>
                      </a:r>
                      <a:endParaRPr lang="he-IL" sz="2400" b="0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sng" strike="noStrike" dirty="0">
                          <a:effectLst/>
                        </a:rPr>
                        <a:t>ציון משוקלל ע"פ קריטריונים</a:t>
                      </a:r>
                      <a:endParaRPr lang="he-IL" sz="24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817422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 dirty="0" smtClean="0">
                          <a:effectLst/>
                        </a:rPr>
                        <a:t>אבן </a:t>
                      </a:r>
                      <a:r>
                        <a:rPr lang="he-IL" sz="2400" u="none" strike="noStrike" dirty="0">
                          <a:effectLst/>
                        </a:rPr>
                        <a:t>ספיר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 dirty="0">
                          <a:effectLst/>
                        </a:rPr>
                        <a:t> מרפאה 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102.3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640623"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400" u="none" strike="noStrike" dirty="0">
                          <a:effectLst/>
                        </a:rPr>
                        <a:t>הראל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400" u="none" strike="noStrike" dirty="0">
                          <a:effectLst/>
                        </a:rPr>
                        <a:t> מרפאה 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400" u="none" strike="noStrike" dirty="0">
                          <a:effectLst/>
                        </a:rPr>
                        <a:t>98.5</a:t>
                      </a:r>
                      <a:endParaRPr lang="he-IL" sz="24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6" name="מלבן 5"/>
          <p:cNvSpPr/>
          <p:nvPr/>
        </p:nvSpPr>
        <p:spPr>
          <a:xfrm>
            <a:off x="747652" y="1556792"/>
            <a:ext cx="80008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dirty="0" smtClean="0">
                <a:solidFill>
                  <a:srgbClr val="C1D83B"/>
                </a:solidFill>
              </a:rPr>
              <a:t>רשימת המבנים בעדיפות </a:t>
            </a:r>
          </a:p>
          <a:p>
            <a:endParaRPr lang="he-IL" sz="3600" b="1" dirty="0">
              <a:solidFill>
                <a:srgbClr val="C1D8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33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מלבן 4"/>
          <p:cNvSpPr/>
          <p:nvPr/>
        </p:nvSpPr>
        <p:spPr>
          <a:xfrm>
            <a:off x="1331640" y="1772816"/>
            <a:ext cx="734481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3600" b="1" dirty="0">
                <a:solidFill>
                  <a:srgbClr val="C1D83B"/>
                </a:solidFill>
              </a:rPr>
              <a:t>המבנים בעדיפות ראשונה</a:t>
            </a:r>
          </a:p>
          <a:p>
            <a:pPr lvl="0"/>
            <a:endParaRPr lang="he-IL" sz="3600" b="1" dirty="0">
              <a:solidFill>
                <a:srgbClr val="C1D83B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*בי"ח זיו – בנין ראשי, בנין </a:t>
            </a:r>
            <a:r>
              <a:rPr lang="he-IL" sz="2400" dirty="0" err="1">
                <a:solidFill>
                  <a:prstClr val="black"/>
                </a:solidFill>
              </a:rPr>
              <a:t>מינהלה</a:t>
            </a:r>
            <a:r>
              <a:rPr lang="he-IL" sz="2400" dirty="0">
                <a:solidFill>
                  <a:prstClr val="black"/>
                </a:solidFill>
              </a:rPr>
              <a:t> לשעבר.</a:t>
            </a:r>
          </a:p>
          <a:p>
            <a:pPr lvl="0"/>
            <a:endParaRPr lang="he-IL" sz="2400" dirty="0">
              <a:solidFill>
                <a:prstClr val="black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*בי"ח פוריה – בנין מנהלה, בנין שיקום גריאטרי, בנין מרפאות חוץ.</a:t>
            </a:r>
          </a:p>
          <a:p>
            <a:pPr lvl="0"/>
            <a:endParaRPr lang="he-IL" sz="2400" dirty="0">
              <a:solidFill>
                <a:prstClr val="black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*בי"ח בני ציון – כל האגפים (מרכזי, מערבי ומזרחי).</a:t>
            </a:r>
          </a:p>
          <a:p>
            <a:pPr lvl="0"/>
            <a:endParaRPr lang="he-IL" sz="2400" dirty="0">
              <a:solidFill>
                <a:prstClr val="black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*בי"ח רמב"ם – בנין ראשי, בנין מנדלסון, בנין מרפאות חוץ.</a:t>
            </a:r>
          </a:p>
        </p:txBody>
      </p:sp>
    </p:spTree>
    <p:extLst>
      <p:ext uri="{BB962C8B-B14F-4D97-AF65-F5344CB8AC3E}">
        <p14:creationId xmlns:p14="http://schemas.microsoft.com/office/powerpoint/2010/main" val="66582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מלבן 4"/>
          <p:cNvSpPr/>
          <p:nvPr/>
        </p:nvSpPr>
        <p:spPr>
          <a:xfrm>
            <a:off x="827584" y="1259175"/>
            <a:ext cx="73448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e-IL" sz="3600" b="1" u="sng" dirty="0" smtClean="0">
                <a:solidFill>
                  <a:srgbClr val="C1D83B"/>
                </a:solidFill>
              </a:rPr>
              <a:t>סטטוס</a:t>
            </a:r>
            <a:endParaRPr lang="he-IL" sz="3600" b="1" dirty="0">
              <a:solidFill>
                <a:srgbClr val="C1D83B"/>
              </a:solidFill>
            </a:endParaRPr>
          </a:p>
          <a:p>
            <a:pPr lvl="0"/>
            <a:endParaRPr lang="he-IL" sz="2400" dirty="0">
              <a:solidFill>
                <a:prstClr val="black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בני ציון – אגף מרכזי בשלבי </a:t>
            </a:r>
            <a:r>
              <a:rPr lang="he-IL" sz="2400" dirty="0" smtClean="0">
                <a:solidFill>
                  <a:prstClr val="black"/>
                </a:solidFill>
              </a:rPr>
              <a:t>סיום ביצוע</a:t>
            </a:r>
            <a:r>
              <a:rPr lang="he-IL" sz="2400" dirty="0">
                <a:solidFill>
                  <a:prstClr val="black"/>
                </a:solidFill>
              </a:rPr>
              <a:t>, </a:t>
            </a:r>
          </a:p>
          <a:p>
            <a:pPr lvl="0"/>
            <a:endParaRPr lang="he-IL" sz="2400" dirty="0">
              <a:solidFill>
                <a:prstClr val="black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זיו  - הושלם אחד מארבע מגדלים בצמוד </a:t>
            </a:r>
            <a:r>
              <a:rPr lang="he-IL" sz="2400" dirty="0" err="1">
                <a:solidFill>
                  <a:prstClr val="black"/>
                </a:solidFill>
              </a:rPr>
              <a:t>לבנין</a:t>
            </a:r>
            <a:r>
              <a:rPr lang="he-IL" sz="2400" dirty="0">
                <a:solidFill>
                  <a:prstClr val="black"/>
                </a:solidFill>
              </a:rPr>
              <a:t> </a:t>
            </a:r>
            <a:r>
              <a:rPr lang="he-IL" sz="2400" dirty="0" err="1">
                <a:solidFill>
                  <a:prstClr val="black"/>
                </a:solidFill>
              </a:rPr>
              <a:t>הראשי,בביצוע</a:t>
            </a:r>
            <a:r>
              <a:rPr lang="he-IL" sz="2400" dirty="0">
                <a:solidFill>
                  <a:prstClr val="black"/>
                </a:solidFill>
              </a:rPr>
              <a:t> המגדל </a:t>
            </a:r>
            <a:r>
              <a:rPr lang="he-IL" sz="2400" smtClean="0">
                <a:solidFill>
                  <a:prstClr val="black"/>
                </a:solidFill>
              </a:rPr>
              <a:t>השני.</a:t>
            </a:r>
          </a:p>
          <a:p>
            <a:pPr lvl="0"/>
            <a:endParaRPr lang="he-IL" sz="2400">
              <a:solidFill>
                <a:prstClr val="black"/>
              </a:solidFill>
            </a:endParaRPr>
          </a:p>
          <a:p>
            <a:pPr lvl="0"/>
            <a:r>
              <a:rPr lang="he-IL" sz="2400" smtClean="0">
                <a:solidFill>
                  <a:prstClr val="black"/>
                </a:solidFill>
              </a:rPr>
              <a:t>פוריה-בתכנון מרכז שיקום חדש</a:t>
            </a:r>
            <a:endParaRPr lang="he-IL" sz="2400" dirty="0">
              <a:solidFill>
                <a:prstClr val="black"/>
              </a:solidFill>
            </a:endParaRPr>
          </a:p>
          <a:p>
            <a:pPr lvl="0"/>
            <a:endParaRPr lang="he-IL" sz="2400" dirty="0">
              <a:solidFill>
                <a:prstClr val="black"/>
              </a:solidFill>
            </a:endParaRPr>
          </a:p>
          <a:p>
            <a:pPr lvl="0"/>
            <a:r>
              <a:rPr lang="he-IL" sz="2400" dirty="0">
                <a:solidFill>
                  <a:prstClr val="black"/>
                </a:solidFill>
              </a:rPr>
              <a:t>רמב"ם – בנין אשפוז ראשי – הוקפא התכנון.</a:t>
            </a:r>
          </a:p>
        </p:txBody>
      </p:sp>
    </p:spTree>
    <p:extLst>
      <p:ext uri="{BB962C8B-B14F-4D97-AF65-F5344CB8AC3E}">
        <p14:creationId xmlns:p14="http://schemas.microsoft.com/office/powerpoint/2010/main" val="139191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he-IL" dirty="0" smtClean="0"/>
              <a:t>תכנית עבודה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dirty="0" smtClean="0"/>
              <a:t>התכנית הינה עקרונית ותארך כ 5 שנים.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he-IL" dirty="0" smtClean="0"/>
              <a:t>יש קושי רב תפעולית לחזוק מבני בריאות ולכן במקום בו ניתן לבנות מחדש הנושא עדיף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 rtl="0"/>
            <a:fld id="{042AED99-7FB4-404E-8A97-64753DCE42EC}" type="slidenum">
              <a:rPr lang="en-US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algn="l" rtl="0"/>
              <a:t>12</a:t>
            </a:fld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637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766287"/>
              </p:ext>
            </p:extLst>
          </p:nvPr>
        </p:nvGraphicFramePr>
        <p:xfrm>
          <a:off x="683568" y="2348880"/>
          <a:ext cx="7987472" cy="4145319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043492"/>
                <a:gridCol w="1315707"/>
                <a:gridCol w="1357645"/>
                <a:gridCol w="1319466"/>
                <a:gridCol w="1270009"/>
                <a:gridCol w="1681153"/>
              </a:tblGrid>
              <a:tr h="111253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u="sng" strike="noStrike" dirty="0" err="1">
                          <a:effectLst/>
                        </a:rPr>
                        <a:t>בתי"ח</a:t>
                      </a:r>
                      <a:r>
                        <a:rPr lang="he-IL" sz="2000" b="1" u="sng" strike="noStrike" dirty="0">
                          <a:effectLst/>
                        </a:rPr>
                        <a:t> 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אגף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מס' קומות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שטח קומה (מ"ר)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 dirty="0">
                          <a:effectLst/>
                        </a:rPr>
                        <a:t>אומדן עלות (</a:t>
                      </a:r>
                      <a:r>
                        <a:rPr lang="he-IL" sz="2000" b="1" u="sng" strike="noStrike" dirty="0" err="1">
                          <a:effectLst/>
                        </a:rPr>
                        <a:t>מלש"ח</a:t>
                      </a:r>
                      <a:r>
                        <a:rPr lang="he-IL" sz="2000" b="1" u="sng" strike="noStrike" dirty="0">
                          <a:effectLst/>
                        </a:rPr>
                        <a:t>)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 dirty="0">
                          <a:effectLst/>
                        </a:rPr>
                        <a:t>הערות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85509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u="none" strike="noStrike" dirty="0">
                          <a:effectLst/>
                        </a:rPr>
                        <a:t>בני ציון</a:t>
                      </a:r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>
                          <a:effectLst/>
                        </a:rPr>
                        <a:t>מערבי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10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       2,500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50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>
                          <a:effectLst/>
                        </a:rPr>
                        <a:t>כולל תוספת שתי </a:t>
                      </a:r>
                      <a:r>
                        <a:rPr lang="he-IL" sz="2000" u="none" strike="noStrike" dirty="0" smtClean="0">
                          <a:effectLst/>
                        </a:rPr>
                        <a:t>קומות-נדרש לקבל החלטה לגבי סטטוס בית חולים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779086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מזרחי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4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       1,750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15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 dirty="0">
                          <a:effectLst/>
                        </a:rPr>
                        <a:t> 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722080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sng" strike="noStrike">
                          <a:effectLst/>
                        </a:rPr>
                        <a:t>סה"כ</a:t>
                      </a:r>
                      <a:endParaRPr lang="he-IL" sz="2000" b="0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sng" strike="noStrike" dirty="0">
                          <a:effectLst/>
                        </a:rPr>
                        <a:t>65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 dirty="0">
                          <a:effectLst/>
                        </a:rPr>
                        <a:t> 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1519918"/>
            <a:ext cx="84249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u="sng" dirty="0" smtClean="0">
                <a:solidFill>
                  <a:srgbClr val="C1D83B"/>
                </a:solidFill>
              </a:rPr>
              <a:t>תכנית </a:t>
            </a:r>
            <a:r>
              <a:rPr lang="he-IL" sz="3600" b="1" u="sng" dirty="0">
                <a:solidFill>
                  <a:srgbClr val="C1D83B"/>
                </a:solidFill>
              </a:rPr>
              <a:t>עבודה </a:t>
            </a:r>
            <a:r>
              <a:rPr lang="he-IL" sz="3600" b="1" u="sng" dirty="0" smtClean="0">
                <a:solidFill>
                  <a:srgbClr val="C1D83B"/>
                </a:solidFill>
              </a:rPr>
              <a:t>מוצעת</a:t>
            </a:r>
            <a:endParaRPr lang="he-IL" sz="3600" b="1" u="sng" dirty="0">
              <a:solidFill>
                <a:srgbClr val="C1D83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995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14</a:t>
            </a:fld>
            <a:endParaRPr lang="en-US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566993"/>
              </p:ext>
            </p:extLst>
          </p:nvPr>
        </p:nvGraphicFramePr>
        <p:xfrm>
          <a:off x="395536" y="2377842"/>
          <a:ext cx="8231067" cy="3816428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033917"/>
                <a:gridCol w="1303637"/>
                <a:gridCol w="1168777"/>
                <a:gridCol w="1303637"/>
                <a:gridCol w="1554909"/>
                <a:gridCol w="1866190"/>
              </a:tblGrid>
              <a:tr h="963492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u="sng" strike="noStrike" dirty="0" err="1">
                          <a:effectLst/>
                        </a:rPr>
                        <a:t>בתי"ח</a:t>
                      </a:r>
                      <a:r>
                        <a:rPr lang="he-IL" sz="2000" b="1" u="sng" strike="noStrike" dirty="0">
                          <a:effectLst/>
                        </a:rPr>
                        <a:t> 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אגף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מס' קומות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שטח קומה (מ"ר)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אומדן עלות (מלש"ח)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 dirty="0">
                          <a:effectLst/>
                        </a:rPr>
                        <a:t>הערות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115118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u="none" strike="noStrike" dirty="0">
                          <a:effectLst/>
                        </a:rPr>
                        <a:t>רמב"ם</a:t>
                      </a:r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 smtClean="0">
                          <a:effectLst/>
                        </a:rPr>
                        <a:t>מבנה מרכזי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10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       2,400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50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>
                          <a:effectLst/>
                        </a:rPr>
                        <a:t>נדרש גיבוי חילופי לחדרי ניתוח ואספקה סטרילית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625644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 smtClean="0">
                          <a:effectLst/>
                        </a:rPr>
                        <a:t>בנין מנדלסון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6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       2,650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30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 dirty="0">
                          <a:effectLst/>
                        </a:rPr>
                        <a:t> 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625644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>
                          <a:effectLst/>
                        </a:rPr>
                        <a:t>מרפאות חוץ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4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       1,750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 dirty="0">
                          <a:effectLst/>
                        </a:rPr>
                        <a:t> 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5046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sng" strike="noStrike" dirty="0">
                          <a:effectLst/>
                        </a:rPr>
                        <a:t>סה"כ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he-IL" sz="20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he-IL" sz="200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he-IL" sz="2000" dirty="0"/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sng" strike="noStrike">
                          <a:effectLst/>
                        </a:rPr>
                        <a:t>95</a:t>
                      </a:r>
                      <a:endParaRPr lang="he-IL" sz="2000" b="0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 dirty="0">
                          <a:effectLst/>
                        </a:rPr>
                        <a:t> 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504" y="1519918"/>
            <a:ext cx="84249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u="sng" dirty="0" smtClean="0">
                <a:solidFill>
                  <a:srgbClr val="C1D83B"/>
                </a:solidFill>
              </a:rPr>
              <a:t>תכנית </a:t>
            </a:r>
            <a:r>
              <a:rPr lang="he-IL" sz="3600" b="1" u="sng" dirty="0">
                <a:solidFill>
                  <a:srgbClr val="C1D83B"/>
                </a:solidFill>
              </a:rPr>
              <a:t>עבודה מוצעת לשנים 2017 - 2021</a:t>
            </a:r>
          </a:p>
        </p:txBody>
      </p:sp>
    </p:spTree>
    <p:extLst>
      <p:ext uri="{BB962C8B-B14F-4D97-AF65-F5344CB8AC3E}">
        <p14:creationId xmlns:p14="http://schemas.microsoft.com/office/powerpoint/2010/main" val="57718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טבלה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678568"/>
              </p:ext>
            </p:extLst>
          </p:nvPr>
        </p:nvGraphicFramePr>
        <p:xfrm>
          <a:off x="467544" y="1772816"/>
          <a:ext cx="8187070" cy="4446205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102552"/>
                <a:gridCol w="1321898"/>
                <a:gridCol w="1212226"/>
                <a:gridCol w="1352098"/>
                <a:gridCol w="1491971"/>
                <a:gridCol w="1706325"/>
              </a:tblGrid>
              <a:tr h="115516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u="sng" strike="noStrike" dirty="0" err="1">
                          <a:effectLst/>
                        </a:rPr>
                        <a:t>בתי"ח</a:t>
                      </a:r>
                      <a:r>
                        <a:rPr lang="he-IL" sz="2000" b="1" u="sng" strike="noStrike" dirty="0">
                          <a:effectLst/>
                        </a:rPr>
                        <a:t> 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אגף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מס' קומות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שטח קומה (מ"ר)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אומדן עלות (מלש"ח)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 dirty="0">
                          <a:effectLst/>
                        </a:rPr>
                        <a:t>הערות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1160133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u="none" strike="noStrike" dirty="0">
                          <a:effectLst/>
                        </a:rPr>
                        <a:t>זיו</a:t>
                      </a:r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 smtClean="0">
                          <a:effectLst/>
                        </a:rPr>
                        <a:t>מבנה מרכזי- </a:t>
                      </a:r>
                      <a:r>
                        <a:rPr lang="he-IL" sz="2000" u="none" strike="noStrike" dirty="0">
                          <a:effectLst/>
                        </a:rPr>
                        <a:t>4 מבנים חדשים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8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       3,750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45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none" strike="noStrike" dirty="0">
                          <a:effectLst/>
                        </a:rPr>
                        <a:t>ביצוע בשלבים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1338819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 smtClean="0">
                          <a:effectLst/>
                        </a:rPr>
                        <a:t>ביה"ח </a:t>
                      </a:r>
                      <a:r>
                        <a:rPr lang="he-IL" sz="2000" u="none" strike="noStrike" dirty="0">
                          <a:effectLst/>
                        </a:rPr>
                        <a:t>לאחיות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3-5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          625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5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 dirty="0">
                          <a:effectLst/>
                        </a:rPr>
                        <a:t>תעשה בחינה חוזרת לישימות הביצוע 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792088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sng" strike="noStrike" dirty="0">
                          <a:effectLst/>
                        </a:rPr>
                        <a:t>סה"כ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sng" strike="noStrike">
                          <a:effectLst/>
                        </a:rPr>
                        <a:t>50</a:t>
                      </a:r>
                      <a:endParaRPr lang="he-IL" sz="2000" b="0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 dirty="0">
                          <a:effectLst/>
                        </a:rPr>
                        <a:t> 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307" y="1052736"/>
            <a:ext cx="84249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u="sng" dirty="0" smtClean="0">
                <a:solidFill>
                  <a:srgbClr val="C1D83B"/>
                </a:solidFill>
              </a:rPr>
              <a:t>תכנית </a:t>
            </a:r>
            <a:r>
              <a:rPr lang="he-IL" sz="3600" b="1" u="sng" dirty="0">
                <a:solidFill>
                  <a:srgbClr val="C1D83B"/>
                </a:solidFill>
              </a:rPr>
              <a:t>עבודה מוצעת לשנים 2017 - 2021</a:t>
            </a:r>
          </a:p>
        </p:txBody>
      </p:sp>
    </p:spTree>
    <p:extLst>
      <p:ext uri="{BB962C8B-B14F-4D97-AF65-F5344CB8AC3E}">
        <p14:creationId xmlns:p14="http://schemas.microsoft.com/office/powerpoint/2010/main" val="3675659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 </a:t>
            </a: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 </a:t>
            </a:r>
            <a:endParaRPr lang="en-US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מלבן 4"/>
          <p:cNvSpPr/>
          <p:nvPr/>
        </p:nvSpPr>
        <p:spPr>
          <a:xfrm>
            <a:off x="1547664" y="1720841"/>
            <a:ext cx="72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sz="3600" b="1" u="sng" dirty="0" smtClean="0">
                <a:solidFill>
                  <a:srgbClr val="C1D83B"/>
                </a:solidFill>
              </a:rPr>
              <a:t> </a:t>
            </a:r>
            <a:endParaRPr lang="he-IL" sz="2400" dirty="0"/>
          </a:p>
        </p:txBody>
      </p:sp>
      <p:graphicFrame>
        <p:nvGraphicFramePr>
          <p:cNvPr id="6" name="טבלה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4082481"/>
              </p:ext>
            </p:extLst>
          </p:nvPr>
        </p:nvGraphicFramePr>
        <p:xfrm>
          <a:off x="323528" y="2204864"/>
          <a:ext cx="8237810" cy="3967540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1666971"/>
                <a:gridCol w="1511199"/>
                <a:gridCol w="1354870"/>
                <a:gridCol w="1511199"/>
                <a:gridCol w="1667530"/>
                <a:gridCol w="526041"/>
              </a:tblGrid>
              <a:tr h="919326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u="sng" strike="noStrike" dirty="0" err="1">
                          <a:effectLst/>
                        </a:rPr>
                        <a:t>בתי"ח</a:t>
                      </a:r>
                      <a:r>
                        <a:rPr lang="he-IL" sz="2000" b="1" u="sng" strike="noStrike" dirty="0">
                          <a:effectLst/>
                        </a:rPr>
                        <a:t> 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אגף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מס' קומות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>
                          <a:effectLst/>
                        </a:rPr>
                        <a:t>שטח קומה (מ"ר)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b="1" u="sng" strike="noStrike" dirty="0">
                          <a:effectLst/>
                        </a:rPr>
                        <a:t>אומדן עלות (</a:t>
                      </a:r>
                      <a:r>
                        <a:rPr lang="he-IL" sz="2000" b="1" u="sng" strike="noStrike" dirty="0" err="1">
                          <a:effectLst/>
                        </a:rPr>
                        <a:t>מלש"ח</a:t>
                      </a:r>
                      <a:r>
                        <a:rPr lang="he-IL" sz="2000" b="1" u="sng" strike="noStrike" dirty="0">
                          <a:effectLst/>
                        </a:rPr>
                        <a:t>)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he-IL" dirty="0"/>
                    </a:p>
                  </a:txBody>
                  <a:tcPr marL="7620" marR="7620" marT="7620" marB="0" anchor="b"/>
                </a:tc>
              </a:tr>
              <a:tr h="596966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b="1" u="none" strike="noStrike" dirty="0">
                          <a:effectLst/>
                        </a:rPr>
                        <a:t>פוריה</a:t>
                      </a:r>
                      <a:endParaRPr lang="he-IL" sz="20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מבנה מנהלה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1-2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          900 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3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he-IL" dirty="0"/>
                    </a:p>
                  </a:txBody>
                  <a:tcPr marL="7620" marR="7620" marT="7620" marB="0" anchor="b"/>
                </a:tc>
              </a:tr>
              <a:tr h="596966"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1" fontAlgn="b"/>
                      <a:r>
                        <a:rPr lang="he-IL" sz="2000" u="none" strike="noStrike">
                          <a:effectLst/>
                        </a:rPr>
                        <a:t>בנין מרפאות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4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4175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sng" strike="noStrike">
                          <a:effectLst/>
                        </a:rPr>
                        <a:t>סה"כ</a:t>
                      </a:r>
                      <a:endParaRPr lang="he-IL" sz="2000" b="0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sng" strike="noStrike" dirty="0">
                          <a:effectLst/>
                        </a:rPr>
                        <a:t>7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69325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sng" strike="noStrike">
                          <a:effectLst/>
                        </a:rPr>
                        <a:t>סה"כ כולל 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sng" strike="noStrike" dirty="0">
                          <a:effectLst/>
                        </a:rPr>
                        <a:t>217</a:t>
                      </a:r>
                      <a:endParaRPr lang="he-IL" sz="2000" b="0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65632">
                <a:tc gridSpan="4">
                  <a:txBody>
                    <a:bodyPr/>
                    <a:lstStyle/>
                    <a:p>
                      <a:pPr algn="ctr" rtl="1" fontAlgn="ctr"/>
                      <a:r>
                        <a:rPr lang="he-IL" sz="2000" u="none" strike="noStrike">
                          <a:effectLst/>
                        </a:rPr>
                        <a:t>מיגון וטיפול במערכות לא מבניות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 dirty="0">
                          <a:effectLst/>
                        </a:rPr>
                        <a:t>50</a:t>
                      </a:r>
                      <a:endParaRPr lang="he-IL" sz="20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>
                          <a:effectLst/>
                        </a:rPr>
                        <a:t> </a:t>
                      </a:r>
                      <a:endParaRPr lang="he-IL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  <a:tr h="477571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2000" u="sng" strike="noStrike">
                          <a:effectLst/>
                        </a:rPr>
                        <a:t>סה"כ כולל </a:t>
                      </a:r>
                      <a:endParaRPr lang="he-IL" sz="2000" b="1" i="0" u="sng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u="none" strike="noStrike">
                          <a:effectLst/>
                        </a:rPr>
                        <a:t> </a:t>
                      </a:r>
                      <a:endParaRPr lang="he-IL" sz="20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2000" b="1" u="sng" strike="noStrike" dirty="0">
                          <a:effectLst/>
                        </a:rPr>
                        <a:t>267</a:t>
                      </a:r>
                      <a:endParaRPr lang="he-IL" sz="2000" b="1" i="0" u="sng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he-IL" sz="1100" u="none" strike="noStrike" dirty="0">
                          <a:effectLst/>
                        </a:rPr>
                        <a:t> </a:t>
                      </a:r>
                      <a:endParaRPr lang="he-IL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7504" y="1519918"/>
            <a:ext cx="8424936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b="1" u="sng" dirty="0" smtClean="0">
                <a:solidFill>
                  <a:srgbClr val="C1D83B"/>
                </a:solidFill>
              </a:rPr>
              <a:t>תכנית </a:t>
            </a:r>
            <a:r>
              <a:rPr lang="he-IL" sz="3600" b="1" u="sng" dirty="0">
                <a:solidFill>
                  <a:srgbClr val="C1D83B"/>
                </a:solidFill>
              </a:rPr>
              <a:t>עבודה מוצעת לשנים 2017 - 2021</a:t>
            </a:r>
          </a:p>
        </p:txBody>
      </p:sp>
    </p:spTree>
    <p:extLst>
      <p:ext uri="{BB962C8B-B14F-4D97-AF65-F5344CB8AC3E}">
        <p14:creationId xmlns:p14="http://schemas.microsoft.com/office/powerpoint/2010/main" val="179629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ערכת נושא מצגת משרדית רקע בהיר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26CEB302D11B554E8E91C68EB9172C09" ma:contentTypeVersion="0" ma:contentTypeDescription="צור מסמך חדש." ma:contentTypeScope="" ma:versionID="a6a39da6b34908e6e6b2e553f57d4671">
  <xsd:schema xmlns:xsd="http://www.w3.org/2001/XMLSchema" xmlns:p="http://schemas.microsoft.com/office/2006/metadata/properties" targetNamespace="http://schemas.microsoft.com/office/2006/metadata/properties" ma:root="true" ma:fieldsID="2c7d503b2acf974fb06ee4efbd20f8c9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 ma:readOnly="true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F4AAC6B-DB5B-4116-B8B4-AE7CB725A7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1E172166-7A7E-4374-9831-547B46715F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15DFDE-687E-4C2F-A171-342B20D2E2E1}">
  <ds:schemaRefs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Briut Slides_Heb_white</Template>
  <TotalTime>935</TotalTime>
  <Words>858</Words>
  <Application>Microsoft Office PowerPoint</Application>
  <PresentationFormat>‫הצגה על המסך (4:3)</PresentationFormat>
  <Paragraphs>330</Paragraphs>
  <Slides>16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17" baseType="lpstr">
      <vt:lpstr>1_ערכת נושא מצגת משרדית רקע בהיר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תכנית עבודה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תבנית מצגת עברית - רקע לבן</dc:title>
  <dc:creator>מיכל עמר</dc:creator>
  <cp:lastModifiedBy>אבי בן-זקן</cp:lastModifiedBy>
  <cp:revision>122</cp:revision>
  <cp:lastPrinted>2016-12-21T18:03:09Z</cp:lastPrinted>
  <dcterms:created xsi:type="dcterms:W3CDTF">2012-05-02T07:42:29Z</dcterms:created>
  <dcterms:modified xsi:type="dcterms:W3CDTF">2018-04-17T14:20:01Z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0x01010026CEB302D11B554E8E91C68EB9172C09</vt:lpwstr>
  </property>
  <property fmtid="{D5CDD505-2E9C-101B-9397-08002B2CF9AE}" pid="3" name="Order">
    <vt:r8>1300</vt:r8>
  </property>
</Properties>
</file>