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92" r:id="rId2"/>
    <p:sldId id="376" r:id="rId3"/>
    <p:sldId id="375" r:id="rId4"/>
    <p:sldId id="377" r:id="rId5"/>
    <p:sldId id="380" r:id="rId6"/>
    <p:sldId id="382" r:id="rId7"/>
    <p:sldId id="383" r:id="rId8"/>
    <p:sldId id="384" r:id="rId9"/>
    <p:sldId id="386" r:id="rId10"/>
    <p:sldId id="38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סגנון בהיר 2 - הדגשה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01" autoAdjust="0"/>
    <p:restoredTop sz="94660"/>
  </p:normalViewPr>
  <p:slideViewPr>
    <p:cSldViewPr>
      <p:cViewPr>
        <p:scale>
          <a:sx n="75" d="100"/>
          <a:sy n="75" d="100"/>
        </p:scale>
        <p:origin x="-984" y="-6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CCB34B0D-88ED-43D5-A6D4-BEF215404EA4}" type="datetimeFigureOut">
              <a:rPr lang="he-IL" smtClean="0"/>
              <a:t>י"ט/חשון/תשע"ח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328E2EB1-182E-4C20-89C8-74ADE0013BA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609725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14442" y="1813810"/>
            <a:ext cx="6517482" cy="1199214"/>
          </a:xfrm>
        </p:spPr>
        <p:txBody>
          <a:bodyPr anchor="b">
            <a:normAutofit/>
          </a:bodyPr>
          <a:lstStyle>
            <a:lvl1pPr algn="ctr">
              <a:defRPr sz="6600" baseline="0">
                <a:solidFill>
                  <a:schemeClr val="accent1">
                    <a:lumMod val="50000"/>
                  </a:schemeClr>
                </a:solidFill>
                <a:cs typeface="David" pitchFamily="2" charset="-79"/>
              </a:defRPr>
            </a:lvl1pPr>
          </a:lstStyle>
          <a:p>
            <a:r>
              <a:rPr lang="he-IL" dirty="0" smtClean="0"/>
              <a:t>כותרת ראשית</a:t>
            </a:r>
            <a:endParaRPr lang="en-US" dirty="0"/>
          </a:p>
        </p:txBody>
      </p:sp>
      <p:pic>
        <p:nvPicPr>
          <p:cNvPr id="4" name="תמונה 3" descr="callCenter2_150x150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372787" y="3071045"/>
            <a:ext cx="2648976" cy="21005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1060" y="962052"/>
            <a:ext cx="7773338" cy="757624"/>
          </a:xfrm>
        </p:spPr>
        <p:txBody>
          <a:bodyPr>
            <a:noAutofit/>
          </a:bodyPr>
          <a:lstStyle>
            <a:lvl1pPr algn="r">
              <a:defRPr sz="3200">
                <a:solidFill>
                  <a:schemeClr val="accent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he-IL" dirty="0" smtClean="0"/>
              <a:t>כותרת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42770" y="1857965"/>
            <a:ext cx="7772870" cy="4078140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 pitchFamily="34" charset="0"/>
                <a:cs typeface="Arial" pitchFamily="34" charset="0"/>
              </a:defRPr>
            </a:lvl1pPr>
            <a:lvl2pPr>
              <a:defRPr sz="2000">
                <a:latin typeface="Arial" pitchFamily="34" charset="0"/>
                <a:cs typeface="Arial" pitchFamily="34" charset="0"/>
              </a:defRPr>
            </a:lvl2pPr>
            <a:lvl3pPr>
              <a:defRPr sz="1800">
                <a:latin typeface="Arial" pitchFamily="34" charset="0"/>
                <a:cs typeface="Arial" pitchFamily="34" charset="0"/>
              </a:defRPr>
            </a:lvl3pPr>
            <a:lvl4pPr>
              <a:defRPr sz="1600">
                <a:latin typeface="Arial" pitchFamily="34" charset="0"/>
                <a:cs typeface="Arial" pitchFamily="34" charset="0"/>
              </a:defRPr>
            </a:lvl4pPr>
            <a:lvl5pPr>
              <a:defRPr sz="16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pic>
        <p:nvPicPr>
          <p:cNvPr id="10" name="תמונה 3" descr="callCenter2_150x150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4193" y="132972"/>
            <a:ext cx="1529208" cy="9710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9" name="Straight Connector 8"/>
          <p:cNvCxnSpPr/>
          <p:nvPr/>
        </p:nvCxnSpPr>
        <p:spPr>
          <a:xfrm>
            <a:off x="642302" y="1599756"/>
            <a:ext cx="777333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06136" y="1918741"/>
            <a:ext cx="6163700" cy="15372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dirty="0" smtClean="0"/>
              <a:t>כותרת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iming>
    <p:tnLst>
      <p:par>
        <p:cTn id="1" dur="indefinite" restart="never" nodeType="tmRoot"/>
      </p:par>
    </p:tnLst>
  </p:timing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6000" b="1" kern="1200" cap="all" baseline="0">
          <a:solidFill>
            <a:schemeClr val="accent1">
              <a:lumMod val="50000"/>
            </a:schemeClr>
          </a:solidFill>
          <a:effectLst/>
          <a:latin typeface="+mj-lt"/>
          <a:ea typeface="+mj-ea"/>
          <a:cs typeface="David" pitchFamily="2" charset="-79"/>
        </a:defRPr>
      </a:lvl1pPr>
    </p:titleStyle>
    <p:bodyStyle>
      <a:lvl1pPr marL="228600" indent="-228600" algn="r" defTabSz="914400" rtl="1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62000" y="1066800"/>
            <a:ext cx="7620000" cy="22098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he-IL" sz="5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נתוני מוקד</a:t>
            </a:r>
            <a:br>
              <a:rPr lang="he-IL" sz="5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he-IL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ינואר 2017 – אוקטובר 2017</a:t>
            </a:r>
            <a:endParaRPr lang="he-IL" sz="3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873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81000" y="990600"/>
            <a:ext cx="8229600" cy="598984"/>
          </a:xfrm>
        </p:spPr>
        <p:txBody>
          <a:bodyPr>
            <a:normAutofit/>
          </a:bodyPr>
          <a:lstStyle/>
          <a:p>
            <a:pPr algn="ctr"/>
            <a:r>
              <a:rPr lang="he-IL" sz="2200" dirty="0" smtClean="0"/>
              <a:t>כמות שיחות נכנסות למוקד</a:t>
            </a:r>
            <a:endParaRPr lang="he-IL" sz="2200" dirty="0"/>
          </a:p>
        </p:txBody>
      </p:sp>
      <p:graphicFrame>
        <p:nvGraphicFramePr>
          <p:cNvPr id="3" name="טבלה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299465"/>
              </p:ext>
            </p:extLst>
          </p:nvPr>
        </p:nvGraphicFramePr>
        <p:xfrm>
          <a:off x="2819400" y="1905001"/>
          <a:ext cx="3467935" cy="3581401"/>
        </p:xfrm>
        <a:graphic>
          <a:graphicData uri="http://schemas.openxmlformats.org/drawingml/2006/table">
            <a:tbl>
              <a:tblPr rtl="1"/>
              <a:tblGrid>
                <a:gridCol w="1766135"/>
                <a:gridCol w="1701800"/>
              </a:tblGrid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חודש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שיחות נכנסות</a:t>
                      </a:r>
                      <a:endParaRPr lang="he-IL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ינואר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64406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פברואר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56820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מרץ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60103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אפריל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43411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מאי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69149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יוני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105211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יולי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80260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אוגוסט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74157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ספטמבר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50967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אוקטובר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54845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1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סכום כולל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659329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9857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81000" y="990600"/>
            <a:ext cx="8229600" cy="598984"/>
          </a:xfrm>
        </p:spPr>
        <p:txBody>
          <a:bodyPr>
            <a:normAutofit/>
          </a:bodyPr>
          <a:lstStyle/>
          <a:p>
            <a:pPr algn="ctr"/>
            <a:r>
              <a:rPr lang="he-IL" sz="2200" dirty="0" smtClean="0"/>
              <a:t>סה"כ פניות כתובות שטופלו במוקד</a:t>
            </a:r>
            <a:endParaRPr lang="he-IL" sz="2200" dirty="0"/>
          </a:p>
        </p:txBody>
      </p:sp>
      <p:graphicFrame>
        <p:nvGraphicFramePr>
          <p:cNvPr id="3" name="טבלה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7762458"/>
              </p:ext>
            </p:extLst>
          </p:nvPr>
        </p:nvGraphicFramePr>
        <p:xfrm>
          <a:off x="1524002" y="1904999"/>
          <a:ext cx="6299199" cy="3581400"/>
        </p:xfrm>
        <a:graphic>
          <a:graphicData uri="http://schemas.openxmlformats.org/drawingml/2006/table">
            <a:tbl>
              <a:tblPr rtl="1"/>
              <a:tblGrid>
                <a:gridCol w="1787121"/>
                <a:gridCol w="1050538"/>
                <a:gridCol w="1223614"/>
                <a:gridCol w="869410"/>
                <a:gridCol w="1368516"/>
              </a:tblGrid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חודש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דואר אלקטרוני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טופס אלקטרוני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פקס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סה"כ פניות כתובות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ינואר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2611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3549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פברואר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2104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מרץ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אפריל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מאי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יוני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4332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יולי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3123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4298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אוגוסט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3109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4192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ספטמבר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2838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אוקטובר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2794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סכום כולל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23727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6907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32842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7869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81000" y="990600"/>
            <a:ext cx="8229600" cy="598984"/>
          </a:xfrm>
        </p:spPr>
        <p:txBody>
          <a:bodyPr>
            <a:normAutofit/>
          </a:bodyPr>
          <a:lstStyle/>
          <a:p>
            <a:pPr algn="ctr"/>
            <a:r>
              <a:rPr lang="he-IL" sz="2200" dirty="0" smtClean="0"/>
              <a:t>סה"כ פניות שטופלו במוקד – לפי </a:t>
            </a:r>
            <a:r>
              <a:rPr lang="he-IL" sz="2200" dirty="0" err="1" smtClean="0"/>
              <a:t>סקיל</a:t>
            </a:r>
            <a:r>
              <a:rPr lang="he-IL" sz="2200" dirty="0" smtClean="0"/>
              <a:t> (כמות)</a:t>
            </a:r>
            <a:endParaRPr lang="he-IL" sz="2200" dirty="0"/>
          </a:p>
        </p:txBody>
      </p:sp>
      <p:graphicFrame>
        <p:nvGraphicFramePr>
          <p:cNvPr id="3" name="טבלה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6015421"/>
              </p:ext>
            </p:extLst>
          </p:nvPr>
        </p:nvGraphicFramePr>
        <p:xfrm>
          <a:off x="1447800" y="3047998"/>
          <a:ext cx="6553199" cy="3124200"/>
        </p:xfrm>
        <a:graphic>
          <a:graphicData uri="http://schemas.openxmlformats.org/drawingml/2006/table">
            <a:tbl>
              <a:tblPr rtl="1"/>
              <a:tblGrid>
                <a:gridCol w="1731536"/>
                <a:gridCol w="1291063"/>
                <a:gridCol w="1219200"/>
                <a:gridCol w="1219200"/>
                <a:gridCol w="1092200"/>
              </a:tblGrid>
              <a:tr h="2603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חודש</a:t>
                      </a:r>
                      <a:endParaRPr lang="he-IL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סקיל 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סקיל 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סקיל 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סקיל</a:t>
                      </a:r>
                      <a:r>
                        <a:rPr lang="he-I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he-I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 + 5</a:t>
                      </a:r>
                      <a:endParaRPr lang="he-IL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ינואר</a:t>
                      </a:r>
                      <a:endParaRPr lang="he-IL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9667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12592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24166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8183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פברואר</a:t>
                      </a:r>
                      <a:endParaRPr lang="he-IL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7734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9044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20735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8167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מרץ</a:t>
                      </a:r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8444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8961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22762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8546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אפריל</a:t>
                      </a:r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5783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5711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17748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6216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מאי</a:t>
                      </a:r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11799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8819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22181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7808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יוני</a:t>
                      </a:r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22296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8092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20526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7847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יולי</a:t>
                      </a:r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11248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10813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19931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8314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אוגוסט</a:t>
                      </a:r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10043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11396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19133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7935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ספטמבר</a:t>
                      </a:r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8374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7330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16234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6063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אוקטובר</a:t>
                      </a:r>
                      <a:endParaRPr lang="he-IL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8840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7943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17557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6102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סכום כולל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104228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90701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200973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75181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524000" y="1752600"/>
            <a:ext cx="6477000" cy="10926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he-IL" sz="1300" dirty="0" err="1" smtClean="0"/>
              <a:t>סקיל</a:t>
            </a:r>
            <a:r>
              <a:rPr lang="he-IL" sz="1300" dirty="0" smtClean="0"/>
              <a:t> 1 – זימון תורים למרפאות חיסונים, טיפות חלב</a:t>
            </a:r>
          </a:p>
          <a:p>
            <a:pPr algn="r" rtl="1"/>
            <a:r>
              <a:rPr lang="he-IL" sz="1300" dirty="0" err="1" smtClean="0"/>
              <a:t>סקיל</a:t>
            </a:r>
            <a:r>
              <a:rPr lang="he-IL" sz="1300" dirty="0" smtClean="0"/>
              <a:t> 2 – רישוי מקצועות הבריאות</a:t>
            </a:r>
          </a:p>
          <a:p>
            <a:pPr algn="r" rtl="1"/>
            <a:r>
              <a:rPr lang="he-IL" sz="1300" dirty="0" err="1" smtClean="0"/>
              <a:t>סקיל</a:t>
            </a:r>
            <a:r>
              <a:rPr lang="he-IL" sz="1300" dirty="0" smtClean="0"/>
              <a:t> 3 – המכון הרפואי לבטיחות בדרכים, מכשירי שיקום וניידות, קוד אשפוז סיעודי</a:t>
            </a:r>
          </a:p>
          <a:p>
            <a:pPr algn="r" rtl="1"/>
            <a:r>
              <a:rPr lang="he-IL" sz="1300" dirty="0" err="1" smtClean="0"/>
              <a:t>סקיל</a:t>
            </a:r>
            <a:r>
              <a:rPr lang="he-IL" sz="1300" dirty="0" smtClean="0"/>
              <a:t> 4 – יבוא, יצוא ורישום מוצרים</a:t>
            </a:r>
          </a:p>
          <a:p>
            <a:pPr algn="r" rtl="1"/>
            <a:r>
              <a:rPr lang="he-IL" sz="1300" dirty="0" err="1" smtClean="0"/>
              <a:t>סקיל</a:t>
            </a:r>
            <a:r>
              <a:rPr lang="he-IL" sz="1300" dirty="0" smtClean="0"/>
              <a:t> 5 – יתר הנושאים</a:t>
            </a:r>
            <a:endParaRPr lang="he-IL" sz="1300" dirty="0"/>
          </a:p>
        </p:txBody>
      </p:sp>
    </p:spTree>
    <p:extLst>
      <p:ext uri="{BB962C8B-B14F-4D97-AF65-F5344CB8AC3E}">
        <p14:creationId xmlns:p14="http://schemas.microsoft.com/office/powerpoint/2010/main" val="1801811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81000" y="990600"/>
            <a:ext cx="8229600" cy="598984"/>
          </a:xfrm>
        </p:spPr>
        <p:txBody>
          <a:bodyPr>
            <a:normAutofit/>
          </a:bodyPr>
          <a:lstStyle/>
          <a:p>
            <a:pPr algn="ctr"/>
            <a:r>
              <a:rPr lang="he-IL" sz="2200" dirty="0" smtClean="0"/>
              <a:t>סה"כ פניות שטופלו במוקד – לפי </a:t>
            </a:r>
            <a:r>
              <a:rPr lang="he-IL" sz="2200" dirty="0" err="1" smtClean="0"/>
              <a:t>סקיל</a:t>
            </a:r>
            <a:r>
              <a:rPr lang="he-IL" sz="2200" dirty="0" smtClean="0"/>
              <a:t> (אחוזים)</a:t>
            </a:r>
            <a:endParaRPr lang="he-IL" sz="2200" dirty="0"/>
          </a:p>
        </p:txBody>
      </p:sp>
      <p:graphicFrame>
        <p:nvGraphicFramePr>
          <p:cNvPr id="3" name="טבלה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3075804"/>
              </p:ext>
            </p:extLst>
          </p:nvPr>
        </p:nvGraphicFramePr>
        <p:xfrm>
          <a:off x="1371600" y="3048000"/>
          <a:ext cx="6629399" cy="3124200"/>
        </p:xfrm>
        <a:graphic>
          <a:graphicData uri="http://schemas.openxmlformats.org/drawingml/2006/table">
            <a:tbl>
              <a:tblPr rtl="1"/>
              <a:tblGrid>
                <a:gridCol w="1828799"/>
                <a:gridCol w="1219200"/>
                <a:gridCol w="1168400"/>
                <a:gridCol w="1270000"/>
                <a:gridCol w="1143000"/>
              </a:tblGrid>
              <a:tr h="2603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חודש</a:t>
                      </a:r>
                      <a:endParaRPr lang="he-IL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סקיל 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סקיל 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סקיל 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סקיל</a:t>
                      </a:r>
                      <a:r>
                        <a:rPr lang="he-I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he-I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 + 5</a:t>
                      </a:r>
                      <a:endParaRPr lang="he-IL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ינואר</a:t>
                      </a:r>
                      <a:endParaRPr lang="he-IL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17.7%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23.1%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44.3%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15.0%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פברואר</a:t>
                      </a:r>
                      <a:endParaRPr lang="he-IL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16.9%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19.8%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45.4%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17.9%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מרץ</a:t>
                      </a:r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17.3%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18.4%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46.7%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17.5%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אפריל</a:t>
                      </a:r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16.3%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16.1%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50.1%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17.5%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מאי</a:t>
                      </a:r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23.3%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17.4%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43.8%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15.4%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יוני</a:t>
                      </a:r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37.9%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13.8%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34.9%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13.4%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יולי</a:t>
                      </a:r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22.4%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21.5%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39.6%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16.5%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אוגוסט</a:t>
                      </a:r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20.7%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23.5%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39.4%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16.4%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ספטמבר</a:t>
                      </a:r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22.0%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19.3%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42.7%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16.0%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אוקטובר</a:t>
                      </a:r>
                      <a:endParaRPr lang="he-IL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21.9%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19.6%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43.4%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15.1%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סכום כולל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22.1%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19.3%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42.7%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16.0%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524000" y="1752600"/>
            <a:ext cx="6477000" cy="10926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he-IL" sz="1300" dirty="0" err="1" smtClean="0"/>
              <a:t>סקיל</a:t>
            </a:r>
            <a:r>
              <a:rPr lang="he-IL" sz="1300" dirty="0" smtClean="0"/>
              <a:t> 1 – זימון תורים למרפאות חיסונים, טיפות חלב</a:t>
            </a:r>
          </a:p>
          <a:p>
            <a:pPr algn="r" rtl="1"/>
            <a:r>
              <a:rPr lang="he-IL" sz="1300" dirty="0" err="1" smtClean="0"/>
              <a:t>סקיל</a:t>
            </a:r>
            <a:r>
              <a:rPr lang="he-IL" sz="1300" dirty="0" smtClean="0"/>
              <a:t> 2 – רישוי מקצועות הבריאות</a:t>
            </a:r>
          </a:p>
          <a:p>
            <a:pPr algn="r" rtl="1"/>
            <a:r>
              <a:rPr lang="he-IL" sz="1300" dirty="0" err="1" smtClean="0"/>
              <a:t>סקיל</a:t>
            </a:r>
            <a:r>
              <a:rPr lang="he-IL" sz="1300" dirty="0" smtClean="0"/>
              <a:t> 3 – המכון הרפואי לבטיחות בדרכים, מכשירי שיקום וניידות, קוד אשפוז סיעודי</a:t>
            </a:r>
          </a:p>
          <a:p>
            <a:pPr algn="r" rtl="1"/>
            <a:r>
              <a:rPr lang="he-IL" sz="1300" dirty="0" err="1" smtClean="0"/>
              <a:t>סקיל</a:t>
            </a:r>
            <a:r>
              <a:rPr lang="he-IL" sz="1300" dirty="0" smtClean="0"/>
              <a:t> 4 – יבוא, יצוא ורישום מוצרים</a:t>
            </a:r>
          </a:p>
          <a:p>
            <a:pPr algn="r" rtl="1"/>
            <a:r>
              <a:rPr lang="he-IL" sz="1300" dirty="0" err="1" smtClean="0"/>
              <a:t>סקיל</a:t>
            </a:r>
            <a:r>
              <a:rPr lang="he-IL" sz="1300" dirty="0" smtClean="0"/>
              <a:t> 5 – יתר הנושאים</a:t>
            </a:r>
            <a:endParaRPr lang="he-IL" sz="1300" dirty="0"/>
          </a:p>
        </p:txBody>
      </p:sp>
    </p:spTree>
    <p:extLst>
      <p:ext uri="{BB962C8B-B14F-4D97-AF65-F5344CB8AC3E}">
        <p14:creationId xmlns:p14="http://schemas.microsoft.com/office/powerpoint/2010/main" val="799252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81000" y="990600"/>
            <a:ext cx="8229600" cy="598984"/>
          </a:xfrm>
        </p:spPr>
        <p:txBody>
          <a:bodyPr>
            <a:normAutofit/>
          </a:bodyPr>
          <a:lstStyle/>
          <a:p>
            <a:pPr algn="ctr"/>
            <a:r>
              <a:rPr lang="he-IL" sz="2200" dirty="0"/>
              <a:t>סה"כ פניות שטופלו במוקד </a:t>
            </a:r>
            <a:r>
              <a:rPr lang="he-IL" sz="2200" dirty="0" smtClean="0"/>
              <a:t>–נושאים בולטים</a:t>
            </a:r>
            <a:endParaRPr lang="he-IL" sz="2200" dirty="0"/>
          </a:p>
        </p:txBody>
      </p:sp>
      <p:graphicFrame>
        <p:nvGraphicFramePr>
          <p:cNvPr id="3" name="טבלה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553503"/>
              </p:ext>
            </p:extLst>
          </p:nvPr>
        </p:nvGraphicFramePr>
        <p:xfrm>
          <a:off x="2819397" y="1905001"/>
          <a:ext cx="3810002" cy="3436620"/>
        </p:xfrm>
        <a:graphic>
          <a:graphicData uri="http://schemas.openxmlformats.org/drawingml/2006/table">
            <a:tbl>
              <a:tblPr rtl="1"/>
              <a:tblGrid>
                <a:gridCol w="1301610"/>
                <a:gridCol w="1254196"/>
                <a:gridCol w="1254196"/>
              </a:tblGrid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נושא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כמות פניות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אחוז מסך </a:t>
                      </a:r>
                      <a:r>
                        <a:rPr lang="he-I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הפניות שטופלו במוקד</a:t>
                      </a:r>
                      <a:endParaRPr lang="he-IL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מרב"ד</a:t>
                      </a:r>
                      <a:endParaRPr lang="he-IL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130440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27.7%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חיסונים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97415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20.7%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מקצועות רפואיים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55885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11.9%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שיקום וניידות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53504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11.4%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מנהל הסיעוד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26147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5.6%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נציבות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19818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4.2%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גריאטריה / אשפוז סיעודי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17029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3.6%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פניות הציבור </a:t>
                      </a:r>
                      <a:r>
                        <a:rPr lang="he-IL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– </a:t>
                      </a:r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כללי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16233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3.4%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טיפות חלב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6813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1.4%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שירות המזון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6618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1.4%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4409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81000" y="990600"/>
            <a:ext cx="8229600" cy="598984"/>
          </a:xfrm>
        </p:spPr>
        <p:txBody>
          <a:bodyPr>
            <a:normAutofit/>
          </a:bodyPr>
          <a:lstStyle/>
          <a:p>
            <a:pPr algn="ctr"/>
            <a:r>
              <a:rPr lang="he-IL" sz="2200" dirty="0" smtClean="0"/>
              <a:t>סה"כ פניות טלפוניות שטופלו במוקד – סגירה בקו ראשון</a:t>
            </a:r>
            <a:endParaRPr lang="he-IL" sz="2200" dirty="0"/>
          </a:p>
        </p:txBody>
      </p:sp>
      <p:graphicFrame>
        <p:nvGraphicFramePr>
          <p:cNvPr id="3" name="טבלה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6894798"/>
              </p:ext>
            </p:extLst>
          </p:nvPr>
        </p:nvGraphicFramePr>
        <p:xfrm>
          <a:off x="1679182" y="1904999"/>
          <a:ext cx="6144019" cy="3658235"/>
        </p:xfrm>
        <a:graphic>
          <a:graphicData uri="http://schemas.openxmlformats.org/drawingml/2006/table">
            <a:tbl>
              <a:tblPr rtl="1"/>
              <a:tblGrid>
                <a:gridCol w="1727201"/>
                <a:gridCol w="1092200"/>
                <a:gridCol w="1005477"/>
                <a:gridCol w="1153523"/>
                <a:gridCol w="1165618"/>
              </a:tblGrid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חודש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סה"כ פניות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הוקצתה פניה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הוקצתה משימה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אחוז סגירה </a:t>
                      </a:r>
                      <a:endParaRPr lang="he-IL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  <a:p>
                      <a:pPr algn="ctr" rtl="1" fontAlgn="ctr"/>
                      <a:r>
                        <a:rPr lang="he-IL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קו </a:t>
                      </a:r>
                      <a:r>
                        <a:rPr lang="he-I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ראשון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ינואר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80292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2131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11217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83.4%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פברואר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68419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2492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9046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83.1%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מרץ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70536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2303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9628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83.1%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אפריל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53338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1453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7407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83.4%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מאי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73459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9665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84.5%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יוני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80848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9274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86.1%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יולי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73263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9782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84.2%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אוגוסט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72420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9671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83.9%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ספטמבר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58963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7712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84.4%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אוקטובר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64873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7384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86.1%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סכום כולל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696411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19063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90786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84.2%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6803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81000" y="990600"/>
            <a:ext cx="8229600" cy="598984"/>
          </a:xfrm>
        </p:spPr>
        <p:txBody>
          <a:bodyPr>
            <a:normAutofit/>
          </a:bodyPr>
          <a:lstStyle/>
          <a:p>
            <a:pPr algn="ctr"/>
            <a:r>
              <a:rPr lang="he-IL" sz="2200" dirty="0" smtClean="0"/>
              <a:t>סה"כ פניות שטופלו במוקד – בחלוקה לשפות (כמות)</a:t>
            </a:r>
            <a:endParaRPr lang="he-IL" sz="2200" dirty="0"/>
          </a:p>
        </p:txBody>
      </p:sp>
      <p:graphicFrame>
        <p:nvGraphicFramePr>
          <p:cNvPr id="3" name="טבלה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7612827"/>
              </p:ext>
            </p:extLst>
          </p:nvPr>
        </p:nvGraphicFramePr>
        <p:xfrm>
          <a:off x="1679182" y="1904999"/>
          <a:ext cx="6144019" cy="3581400"/>
        </p:xfrm>
        <a:graphic>
          <a:graphicData uri="http://schemas.openxmlformats.org/drawingml/2006/table">
            <a:tbl>
              <a:tblPr rtl="1"/>
              <a:tblGrid>
                <a:gridCol w="1301286"/>
                <a:gridCol w="822872"/>
                <a:gridCol w="757534"/>
                <a:gridCol w="757534"/>
                <a:gridCol w="757534"/>
                <a:gridCol w="869073"/>
                <a:gridCol w="878186"/>
              </a:tblGrid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חודש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עברית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אמהרית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אנגלית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ערבית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צרפתית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רוסית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ינואר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67219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פברואר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55386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מרץ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57679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אפריל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41914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289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מאי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60092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יוני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67025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he-IL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יולי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59365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אוגוסט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57249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ספטמבר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45643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אוקטובר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49035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סכום כולל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560607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5210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3718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5028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81000" y="990600"/>
            <a:ext cx="8229600" cy="598984"/>
          </a:xfrm>
        </p:spPr>
        <p:txBody>
          <a:bodyPr>
            <a:normAutofit/>
          </a:bodyPr>
          <a:lstStyle/>
          <a:p>
            <a:pPr algn="ctr"/>
            <a:r>
              <a:rPr lang="he-IL" sz="2200" dirty="0" smtClean="0"/>
              <a:t>סה"כ פניות שטופלו במוקד – בחלוקה לשפות (אחוזים)</a:t>
            </a:r>
            <a:endParaRPr lang="he-IL" sz="2200" dirty="0"/>
          </a:p>
        </p:txBody>
      </p:sp>
      <p:graphicFrame>
        <p:nvGraphicFramePr>
          <p:cNvPr id="3" name="טבלה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2757010"/>
              </p:ext>
            </p:extLst>
          </p:nvPr>
        </p:nvGraphicFramePr>
        <p:xfrm>
          <a:off x="1679182" y="1904999"/>
          <a:ext cx="6144019" cy="3581400"/>
        </p:xfrm>
        <a:graphic>
          <a:graphicData uri="http://schemas.openxmlformats.org/drawingml/2006/table">
            <a:tbl>
              <a:tblPr rtl="1"/>
              <a:tblGrid>
                <a:gridCol w="1301286"/>
                <a:gridCol w="822872"/>
                <a:gridCol w="757534"/>
                <a:gridCol w="757534"/>
                <a:gridCol w="757534"/>
                <a:gridCol w="869073"/>
                <a:gridCol w="878186"/>
              </a:tblGrid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חודש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עברית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אמהרית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אנגלית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ערבית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צרפתית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רוסית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ינואר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99.31%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0.15%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0.31%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0.08%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0.15%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פברואר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99.32%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0.18%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0.24%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0.08%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0.18%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מרץ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98.94%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0.01%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0.29%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0.44%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0.08%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0.24%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אפריל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98.12%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0.32%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0.78%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0.10%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0.68%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מאי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97.93%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0.28%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1.02%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0.05%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0.72%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יוני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98.08%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0.32%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0.69%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0.04%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0.87%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יולי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96.80%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0.01%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0.42%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1.55%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0.08%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1.15%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אוגוסט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96.81%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0.36%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1.81%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0.07%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0.95%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ספטמבר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97.44%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0.01%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0.42%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1.24%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0.06%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0.82%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אוקטובר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97.63%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0.01%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0.35%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1.16%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0.06%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0.80%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סכום כולל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98.06%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0.01%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0.30%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0.91%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0.07%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0.65%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3161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81000" y="990600"/>
            <a:ext cx="8229600" cy="598984"/>
          </a:xfrm>
        </p:spPr>
        <p:txBody>
          <a:bodyPr>
            <a:normAutofit/>
          </a:bodyPr>
          <a:lstStyle/>
          <a:p>
            <a:pPr algn="ctr"/>
            <a:r>
              <a:rPr lang="he-IL" sz="2200" dirty="0" smtClean="0"/>
              <a:t>סה"כ פניות בשפות שטופלו במוקד</a:t>
            </a:r>
            <a:endParaRPr lang="he-IL" sz="2200" dirty="0"/>
          </a:p>
        </p:txBody>
      </p:sp>
      <p:graphicFrame>
        <p:nvGraphicFramePr>
          <p:cNvPr id="3" name="טבלה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6707109"/>
              </p:ext>
            </p:extLst>
          </p:nvPr>
        </p:nvGraphicFramePr>
        <p:xfrm>
          <a:off x="1676398" y="2286000"/>
          <a:ext cx="6146803" cy="3657600"/>
        </p:xfrm>
        <a:graphic>
          <a:graphicData uri="http://schemas.openxmlformats.org/drawingml/2006/table">
            <a:tbl>
              <a:tblPr rtl="1"/>
              <a:tblGrid>
                <a:gridCol w="1518990"/>
                <a:gridCol w="960538"/>
                <a:gridCol w="884269"/>
                <a:gridCol w="884269"/>
                <a:gridCol w="884269"/>
                <a:gridCol w="1014468"/>
              </a:tblGrid>
              <a:tr h="30480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חודש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אמהרית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אנגלית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ערבית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צרפתית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רוסית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ינואר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0.64%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21.75%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44.14%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11.51%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21.96%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פברואר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0.53%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26.79%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35.28%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11.41%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25.99%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מרץ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0.49%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27.39%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41.82%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7.29%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23.01%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אפריל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0.12%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17.16%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41.29%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5.47%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35.95%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מאי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0.24%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13.46%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49.13%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2.52%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34.65%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יוני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16.60%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35.87%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2.13%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45.39%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יולי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0.36%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13.08%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48.35%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2.44%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35.78%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אוגוסט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0.05%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11.17%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56.75%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2.22%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29.80%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ספטמבר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0.42%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16.54%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48.62%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2.42%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32.00%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אוקטובר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0.34%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14.85%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48.74%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2.43%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33.64%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סכום כולל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0.26%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15.70%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46.97%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3.55%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33.52%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905000" y="1676400"/>
            <a:ext cx="5867400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he-IL" sz="1400" dirty="0" smtClean="0"/>
              <a:t>אחוז מסך הפניות </a:t>
            </a:r>
            <a:r>
              <a:rPr lang="he-IL" sz="1400" b="1" dirty="0" smtClean="0"/>
              <a:t>שאינן בעברית</a:t>
            </a:r>
            <a:endParaRPr lang="he-IL" sz="1400" b="1" dirty="0"/>
          </a:p>
        </p:txBody>
      </p:sp>
    </p:spTree>
    <p:extLst>
      <p:ext uri="{BB962C8B-B14F-4D97-AF65-F5344CB8AC3E}">
        <p14:creationId xmlns:p14="http://schemas.microsoft.com/office/powerpoint/2010/main" val="4078565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תבנית מצגת קול הבריאות</Template>
  <TotalTime>8102</TotalTime>
  <Words>934</Words>
  <Application>Microsoft Office PowerPoint</Application>
  <PresentationFormat>‫הצגה על המסך (4:3)</PresentationFormat>
  <Paragraphs>558</Paragraphs>
  <Slides>10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10</vt:i4>
      </vt:variant>
    </vt:vector>
  </HeadingPairs>
  <TitlesOfParts>
    <vt:vector size="11" baseType="lpstr">
      <vt:lpstr>Droplet</vt:lpstr>
      <vt:lpstr>נתוני מוקד ינואר 2017 – אוקטובר 2017</vt:lpstr>
      <vt:lpstr>כמות שיחות נכנסות למוקד</vt:lpstr>
      <vt:lpstr>סה"כ פניות כתובות שטופלו במוקד</vt:lpstr>
      <vt:lpstr>סה"כ פניות שטופלו במוקד – לפי סקיל (כמות)</vt:lpstr>
      <vt:lpstr>סה"כ פניות שטופלו במוקד – לפי סקיל (אחוזים)</vt:lpstr>
      <vt:lpstr>סה"כ פניות שטופלו במוקד –נושאים בולטים</vt:lpstr>
      <vt:lpstr>סה"כ פניות טלפוניות שטופלו במוקד – סגירה בקו ראשון</vt:lpstr>
      <vt:lpstr>סה"כ פניות שטופלו במוקד – בחלוקה לשפות (כמות)</vt:lpstr>
      <vt:lpstr>סה"כ פניות שטופלו במוקד – בחלוקה לשפות (אחוזים)</vt:lpstr>
      <vt:lpstr>סה"כ פניות בשפות שטופלו במוקד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ישיבה מקצועית</dc:title>
  <dc:creator>user</dc:creator>
  <cp:lastModifiedBy>שני דהן</cp:lastModifiedBy>
  <cp:revision>391</cp:revision>
  <dcterms:created xsi:type="dcterms:W3CDTF">2006-08-16T00:00:00Z</dcterms:created>
  <dcterms:modified xsi:type="dcterms:W3CDTF">2017-11-08T11:48:56Z</dcterms:modified>
</cp:coreProperties>
</file>